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2" r:id="rId2"/>
  </p:sldMasterIdLst>
  <p:notesMasterIdLst>
    <p:notesMasterId r:id="rId30"/>
  </p:notesMasterIdLst>
  <p:sldIdLst>
    <p:sldId id="741" r:id="rId3"/>
    <p:sldId id="826" r:id="rId4"/>
    <p:sldId id="827" r:id="rId5"/>
    <p:sldId id="828" r:id="rId6"/>
    <p:sldId id="829" r:id="rId7"/>
    <p:sldId id="830" r:id="rId8"/>
    <p:sldId id="831" r:id="rId9"/>
    <p:sldId id="832" r:id="rId10"/>
    <p:sldId id="833" r:id="rId11"/>
    <p:sldId id="834" r:id="rId12"/>
    <p:sldId id="835" r:id="rId13"/>
    <p:sldId id="836" r:id="rId14"/>
    <p:sldId id="837" r:id="rId15"/>
    <p:sldId id="794" r:id="rId16"/>
    <p:sldId id="795" r:id="rId17"/>
    <p:sldId id="797" r:id="rId18"/>
    <p:sldId id="798" r:id="rId19"/>
    <p:sldId id="799" r:id="rId20"/>
    <p:sldId id="800" r:id="rId21"/>
    <p:sldId id="801" r:id="rId22"/>
    <p:sldId id="802" r:id="rId23"/>
    <p:sldId id="803" r:id="rId24"/>
    <p:sldId id="804" r:id="rId25"/>
    <p:sldId id="805" r:id="rId26"/>
    <p:sldId id="806" r:id="rId27"/>
    <p:sldId id="807" r:id="rId28"/>
    <p:sldId id="808" r:id="rId29"/>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pitchFamily="-84" charset="0"/>
        <a:ea typeface="ＭＳ Ｐゴシック" charset="-128"/>
        <a:cs typeface="ＭＳ Ｐゴシック" charset="-128"/>
      </a:defRPr>
    </a:lvl5pPr>
    <a:lvl6pPr marL="2286000" algn="l" defTabSz="457200" rtl="0" eaLnBrk="1" latinLnBrk="0" hangingPunct="1">
      <a:defRPr kern="1200">
        <a:solidFill>
          <a:schemeClr val="tx1"/>
        </a:solidFill>
        <a:latin typeface="Arial" pitchFamily="-84" charset="0"/>
        <a:ea typeface="ＭＳ Ｐゴシック" charset="-128"/>
        <a:cs typeface="ＭＳ Ｐゴシック" charset="-128"/>
      </a:defRPr>
    </a:lvl6pPr>
    <a:lvl7pPr marL="2743200" algn="l" defTabSz="457200" rtl="0" eaLnBrk="1" latinLnBrk="0" hangingPunct="1">
      <a:defRPr kern="1200">
        <a:solidFill>
          <a:schemeClr val="tx1"/>
        </a:solidFill>
        <a:latin typeface="Arial" pitchFamily="-84" charset="0"/>
        <a:ea typeface="ＭＳ Ｐゴシック" charset="-128"/>
        <a:cs typeface="ＭＳ Ｐゴシック" charset="-128"/>
      </a:defRPr>
    </a:lvl7pPr>
    <a:lvl8pPr marL="3200400" algn="l" defTabSz="457200" rtl="0" eaLnBrk="1" latinLnBrk="0" hangingPunct="1">
      <a:defRPr kern="1200">
        <a:solidFill>
          <a:schemeClr val="tx1"/>
        </a:solidFill>
        <a:latin typeface="Arial" pitchFamily="-84" charset="0"/>
        <a:ea typeface="ＭＳ Ｐゴシック" charset="-128"/>
        <a:cs typeface="ＭＳ Ｐゴシック" charset="-128"/>
      </a:defRPr>
    </a:lvl8pPr>
    <a:lvl9pPr marL="3657600" algn="l" defTabSz="457200" rtl="0" eaLnBrk="1" latinLnBrk="0" hangingPunct="1">
      <a:defRPr kern="1200">
        <a:solidFill>
          <a:schemeClr val="tx1"/>
        </a:solidFill>
        <a:latin typeface="Arial" pitchFamily="-84"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8" autoAdjust="0"/>
    <p:restoredTop sz="82131" autoAdjust="0"/>
  </p:normalViewPr>
  <p:slideViewPr>
    <p:cSldViewPr snapToGrid="0" snapToObjects="1">
      <p:cViewPr varScale="1">
        <p:scale>
          <a:sx n="93" d="100"/>
          <a:sy n="93" d="100"/>
        </p:scale>
        <p:origin x="1038" y="78"/>
      </p:cViewPr>
      <p:guideLst>
        <p:guide orient="horz" pos="1800"/>
        <p:guide pos="2880"/>
      </p:guideLst>
    </p:cSldViewPr>
  </p:slideViewPr>
  <p:notesTextViewPr>
    <p:cViewPr>
      <p:scale>
        <a:sx n="100" d="100"/>
        <a:sy n="100" d="100"/>
      </p:scale>
      <p:origin x="0" y="0"/>
    </p:cViewPr>
  </p:notesTextViewPr>
  <p:sorterViewPr>
    <p:cViewPr>
      <p:scale>
        <a:sx n="120" d="100"/>
        <a:sy n="120" d="100"/>
      </p:scale>
      <p:origin x="0" y="-56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6FF1D1B-9323-7342-B3D6-B0E9FC9F010C}" type="datetime1">
              <a:rPr lang="en-US"/>
              <a:pPr>
                <a:defRPr/>
              </a:pPr>
              <a:t>10/2/2023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3B6FA8C5-854E-8D4F-A2B2-CF41D1C7858F}" type="slidenum">
              <a:rPr lang="en-US"/>
              <a:pPr>
                <a:defRPr/>
              </a:pPr>
              <a:t>‹#›</a:t>
            </a:fld>
            <a:endParaRPr lang="en-US"/>
          </a:p>
        </p:txBody>
      </p:sp>
    </p:spTree>
    <p:extLst>
      <p:ext uri="{BB962C8B-B14F-4D97-AF65-F5344CB8AC3E}">
        <p14:creationId xmlns:p14="http://schemas.microsoft.com/office/powerpoint/2010/main" val="9575496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p:cNvSpPr>
          <p:nvPr>
            <p:ph type="sldImg"/>
          </p:nvPr>
        </p:nvSpPr>
        <p:spPr>
          <a:xfrm>
            <a:off x="685800" y="685800"/>
            <a:ext cx="5486400" cy="3429000"/>
          </a:xfrm>
          <a:ln/>
        </p:spPr>
      </p:sp>
      <p:sp>
        <p:nvSpPr>
          <p:cNvPr id="178179" name="Notes Placeholder 2"/>
          <p:cNvSpPr>
            <a:spLocks noGrp="1"/>
          </p:cNvSpPr>
          <p:nvPr>
            <p:ph type="body" idx="1"/>
          </p:nvPr>
        </p:nvSpPr>
        <p:spPr>
          <a:noFill/>
          <a:ln/>
        </p:spPr>
        <p:txBody>
          <a:bodyPr/>
          <a:lstStyle/>
          <a:p>
            <a:endParaRPr lang="en-US" dirty="0">
              <a:latin typeface="Times New Roman" charset="0"/>
              <a:ea typeface="ＭＳ Ｐゴシック" charset="-128"/>
              <a:cs typeface="ＭＳ Ｐゴシック" charset="-128"/>
            </a:endParaRPr>
          </a:p>
        </p:txBody>
      </p:sp>
      <p:sp>
        <p:nvSpPr>
          <p:cNvPr id="178180" name="Slide Number Placeholder 3"/>
          <p:cNvSpPr>
            <a:spLocks noGrp="1"/>
          </p:cNvSpPr>
          <p:nvPr>
            <p:ph type="sldNum" sz="quarter" idx="5"/>
          </p:nvPr>
        </p:nvSpPr>
        <p:spPr>
          <a:noFill/>
        </p:spPr>
        <p:txBody>
          <a:bodyPr/>
          <a:lstStyle/>
          <a:p>
            <a:fld id="{7A908E00-6592-2642-B910-4C1491EDF6D1}"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17</a:t>
            </a:fld>
            <a:endParaRPr lang="en-US"/>
          </a:p>
        </p:txBody>
      </p:sp>
    </p:spTree>
    <p:extLst>
      <p:ext uri="{BB962C8B-B14F-4D97-AF65-F5344CB8AC3E}">
        <p14:creationId xmlns:p14="http://schemas.microsoft.com/office/powerpoint/2010/main" val="642642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18</a:t>
            </a:fld>
            <a:endParaRPr lang="en-US"/>
          </a:p>
        </p:txBody>
      </p:sp>
    </p:spTree>
    <p:extLst>
      <p:ext uri="{BB962C8B-B14F-4D97-AF65-F5344CB8AC3E}">
        <p14:creationId xmlns:p14="http://schemas.microsoft.com/office/powerpoint/2010/main" val="1110387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pitchFamily="-109" charset="-128"/>
                <a:cs typeface="ＭＳ Ｐゴシック" pitchFamily="-109" charset="-128"/>
              </a:rPr>
              <a:t>A longstanding assumption of economics is that </a:t>
            </a:r>
            <a:r>
              <a:rPr lang="en-US" sz="1200" b="1" kern="1200" dirty="0">
                <a:solidFill>
                  <a:schemeClr val="tx1"/>
                </a:solidFill>
                <a:effectLst/>
                <a:latin typeface="+mn-lt"/>
                <a:ea typeface="ＭＳ Ｐゴシック" pitchFamily="-109" charset="-128"/>
                <a:cs typeface="ＭＳ Ｐゴシック" pitchFamily="-109" charset="-128"/>
              </a:rPr>
              <a:t>humans make rational decisions</a:t>
            </a:r>
            <a:r>
              <a:rPr lang="en-US" sz="1200" kern="1200" dirty="0">
                <a:solidFill>
                  <a:schemeClr val="tx1"/>
                </a:solidFill>
                <a:effectLst/>
                <a:latin typeface="+mn-lt"/>
                <a:ea typeface="ＭＳ Ｐゴシック" pitchFamily="-109" charset="-128"/>
                <a:cs typeface="ＭＳ Ｐゴシック" pitchFamily="-109" charset="-128"/>
              </a:rPr>
              <a:t>, balancing cost against benefits. In other words, each individual aims to maximize its personal advantage. This is the starting point of </a:t>
            </a:r>
            <a:r>
              <a:rPr lang="en-US" sz="1200" b="1" kern="1200" dirty="0">
                <a:solidFill>
                  <a:schemeClr val="tx1"/>
                </a:solidFill>
                <a:effectLst/>
                <a:latin typeface="+mn-lt"/>
                <a:ea typeface="ＭＳ Ｐゴシック" pitchFamily="-109" charset="-128"/>
                <a:cs typeface="ＭＳ Ｐゴシック" pitchFamily="-109" charset="-128"/>
              </a:rPr>
              <a:t>rational choice theory in economics </a:t>
            </a:r>
            <a:r>
              <a:rPr lang="en-US" sz="1200" kern="1200" dirty="0">
                <a:solidFill>
                  <a:schemeClr val="tx1"/>
                </a:solidFill>
                <a:effectLst/>
                <a:latin typeface="+mn-lt"/>
                <a:ea typeface="ＭＳ Ｐゴシック" pitchFamily="-109" charset="-128"/>
                <a:cs typeface="ＭＳ Ｐゴシック" pitchFamily="-109" charset="-128"/>
              </a:rPr>
              <a:t>[21] and it is a hypothesis central to modern political science, sociology and philosophy. As we show below, such rational decisions can lead to preferential attachment [22, 23, 24]. </a:t>
            </a:r>
          </a:p>
          <a:p>
            <a:endParaRPr lang="en-US" dirty="0"/>
          </a:p>
          <a:p>
            <a:r>
              <a:rPr lang="en-US" sz="1200" kern="1200" dirty="0">
                <a:solidFill>
                  <a:schemeClr val="tx1"/>
                </a:solidFill>
                <a:effectLst/>
                <a:latin typeface="+mn-lt"/>
                <a:ea typeface="ＭＳ Ｐゴシック" pitchFamily="-109" charset="-128"/>
                <a:cs typeface="ＭＳ Ｐゴシック" pitchFamily="-109" charset="-128"/>
              </a:rPr>
              <a:t>Consider the Internet, whose nodes are routers connected via cables. Establishing a new Internet connection between two routers requires us to lay down a new cable between them. As this is costly, each new link is preceded by a careful cost-benefit analysis. Each new router (node) will choose its link to balance access to good network performance (i.e. proper </a:t>
            </a:r>
            <a:r>
              <a:rPr lang="en-US" sz="1200" kern="1200" dirty="0" err="1">
                <a:solidFill>
                  <a:schemeClr val="tx1"/>
                </a:solidFill>
                <a:effectLst/>
                <a:latin typeface="+mn-lt"/>
                <a:ea typeface="ＭＳ Ｐゴシック" pitchFamily="-109" charset="-128"/>
                <a:cs typeface="ＭＳ Ｐゴシック" pitchFamily="-109" charset="-128"/>
              </a:rPr>
              <a:t>bandwith</a:t>
            </a:r>
            <a:r>
              <a:rPr lang="en-US" sz="1200" kern="1200" dirty="0">
                <a:solidFill>
                  <a:schemeClr val="tx1"/>
                </a:solidFill>
                <a:effectLst/>
                <a:latin typeface="+mn-lt"/>
                <a:ea typeface="ＭＳ Ｐゴシック" pitchFamily="-109" charset="-128"/>
                <a:cs typeface="ＭＳ Ｐゴシック" pitchFamily="-109" charset="-128"/>
              </a:rPr>
              <a:t>) with the cost of laying down a new cable (i.e. physical distance). This can be a conflicting desire, as the closest node may not offer the best network performance.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19</a:t>
            </a:fld>
            <a:endParaRPr lang="en-US"/>
          </a:p>
        </p:txBody>
      </p:sp>
    </p:spTree>
    <p:extLst>
      <p:ext uri="{BB962C8B-B14F-4D97-AF65-F5344CB8AC3E}">
        <p14:creationId xmlns:p14="http://schemas.microsoft.com/office/powerpoint/2010/main" val="103426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20</a:t>
            </a:fld>
            <a:endParaRPr lang="en-US"/>
          </a:p>
        </p:txBody>
      </p:sp>
    </p:spTree>
    <p:extLst>
      <p:ext uri="{BB962C8B-B14F-4D97-AF65-F5344CB8AC3E}">
        <p14:creationId xmlns:p14="http://schemas.microsoft.com/office/powerpoint/2010/main" val="368023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21</a:t>
            </a:fld>
            <a:endParaRPr lang="en-US"/>
          </a:p>
        </p:txBody>
      </p:sp>
    </p:spTree>
    <p:extLst>
      <p:ext uri="{BB962C8B-B14F-4D97-AF65-F5344CB8AC3E}">
        <p14:creationId xmlns:p14="http://schemas.microsoft.com/office/powerpoint/2010/main" val="2283282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22</a:t>
            </a:fld>
            <a:endParaRPr lang="en-US"/>
          </a:p>
        </p:txBody>
      </p:sp>
    </p:spTree>
    <p:extLst>
      <p:ext uri="{BB962C8B-B14F-4D97-AF65-F5344CB8AC3E}">
        <p14:creationId xmlns:p14="http://schemas.microsoft.com/office/powerpoint/2010/main" val="2860105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23</a:t>
            </a:fld>
            <a:endParaRPr lang="en-US"/>
          </a:p>
        </p:txBody>
      </p:sp>
    </p:spTree>
    <p:extLst>
      <p:ext uri="{BB962C8B-B14F-4D97-AF65-F5344CB8AC3E}">
        <p14:creationId xmlns:p14="http://schemas.microsoft.com/office/powerpoint/2010/main" val="1922287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24</a:t>
            </a:fld>
            <a:endParaRPr lang="en-US"/>
          </a:p>
        </p:txBody>
      </p:sp>
    </p:spTree>
    <p:extLst>
      <p:ext uri="{BB962C8B-B14F-4D97-AF65-F5344CB8AC3E}">
        <p14:creationId xmlns:p14="http://schemas.microsoft.com/office/powerpoint/2010/main" val="1666400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25</a:t>
            </a:fld>
            <a:endParaRPr lang="en-US"/>
          </a:p>
        </p:txBody>
      </p:sp>
    </p:spTree>
    <p:extLst>
      <p:ext uri="{BB962C8B-B14F-4D97-AF65-F5344CB8AC3E}">
        <p14:creationId xmlns:p14="http://schemas.microsoft.com/office/powerpoint/2010/main" val="2774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26</a:t>
            </a:fld>
            <a:endParaRPr lang="en-US"/>
          </a:p>
        </p:txBody>
      </p:sp>
    </p:spTree>
    <p:extLst>
      <p:ext uri="{BB962C8B-B14F-4D97-AF65-F5344CB8AC3E}">
        <p14:creationId xmlns:p14="http://schemas.microsoft.com/office/powerpoint/2010/main" val="89258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a:ea typeface="ＭＳ Ｐゴシック" charset="-128"/>
                <a:cs typeface="ＭＳ Ｐゴシック" charset="-128"/>
              </a:rPr>
              <a:t>As a universal feature, they do well in clustering and the path lenghts. However, they all fail in the degree distribution. Hence we need models the fix that problem. As will see, this is not a trivial feature– many properties of real networks are determined primarily by the degree distribution.</a:t>
            </a:r>
          </a:p>
          <a:p>
            <a:endParaRPr lang="hu-HU">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9D54186B-B390-D94B-B244-9420BB955397}" type="slidenum">
              <a:rPr lang="en-US" smtClean="0"/>
              <a:pPr>
                <a:defRPr/>
              </a:pPr>
              <a:t>9</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27</a:t>
            </a:fld>
            <a:endParaRPr lang="en-US"/>
          </a:p>
        </p:txBody>
      </p:sp>
    </p:spTree>
    <p:extLst>
      <p:ext uri="{BB962C8B-B14F-4D97-AF65-F5344CB8AC3E}">
        <p14:creationId xmlns:p14="http://schemas.microsoft.com/office/powerpoint/2010/main" val="184084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ＭＳ Ｐゴシック" pitchFamily="-109" charset="-128"/>
                <a:cs typeface="ＭＳ Ｐゴシック" pitchFamily="-109" charset="-128"/>
              </a:rPr>
              <a:t>Given the important role preferential attachment plays in the evolution of real networks, we must ask: where does preferential attachment come from? Specifically,</a:t>
            </a:r>
          </a:p>
          <a:p>
            <a:r>
              <a:rPr lang="en-US" sz="1200" kern="1200" baseline="0" dirty="0">
                <a:solidFill>
                  <a:schemeClr val="tx1"/>
                </a:solidFill>
                <a:latin typeface="+mn-lt"/>
                <a:ea typeface="ＭＳ Ｐゴシック" pitchFamily="-109" charset="-128"/>
                <a:cs typeface="ＭＳ Ｐゴシック" pitchFamily="-109" charset="-128"/>
              </a:rPr>
              <a:t>Why does  depend on </a:t>
            </a:r>
            <a:r>
              <a:rPr lang="en-US" sz="1200" i="1" kern="1200" baseline="0" dirty="0">
                <a:solidFill>
                  <a:schemeClr val="tx1"/>
                </a:solidFill>
                <a:latin typeface="+mn-lt"/>
                <a:ea typeface="ＭＳ Ｐゴシック" pitchFamily="-109" charset="-128"/>
                <a:cs typeface="ＭＳ Ｐゴシック" pitchFamily="-109" charset="-128"/>
              </a:rPr>
              <a:t>?</a:t>
            </a:r>
          </a:p>
          <a:p>
            <a:r>
              <a:rPr lang="en-US" sz="1200" i="1" kern="1200" baseline="0" dirty="0">
                <a:solidFill>
                  <a:schemeClr val="tx1"/>
                </a:solidFill>
                <a:latin typeface="+mn-lt"/>
                <a:ea typeface="ＭＳ Ｐゴシック" pitchFamily="-109" charset="-128"/>
                <a:cs typeface="ＭＳ Ｐゴシック" pitchFamily="-109" charset="-128"/>
              </a:rPr>
              <a:t>Why is the dependence of  linear in </a:t>
            </a:r>
            <a:r>
              <a:rPr lang="en-US" sz="1200" i="1" kern="1200" baseline="0" dirty="0" err="1">
                <a:solidFill>
                  <a:schemeClr val="tx1"/>
                </a:solidFill>
                <a:latin typeface="+mn-lt"/>
                <a:ea typeface="ＭＳ Ｐゴシック" pitchFamily="-109" charset="-128"/>
                <a:cs typeface="ＭＳ Ｐゴシック" pitchFamily="-109" charset="-128"/>
              </a:rPr>
              <a:t>k</a:t>
            </a:r>
            <a:r>
              <a:rPr lang="en-US" sz="1200" i="1" kern="1200" baseline="0" dirty="0">
                <a:solidFill>
                  <a:schemeClr val="tx1"/>
                </a:solidFill>
                <a:latin typeface="+mn-lt"/>
                <a:ea typeface="ＭＳ Ｐゴシック" pitchFamily="-109" charset="-128"/>
                <a:cs typeface="ＭＳ Ｐゴシック" pitchFamily="-109" charset="-128"/>
              </a:rPr>
              <a:t> ?</a:t>
            </a:r>
          </a:p>
          <a:p>
            <a:endParaRPr lang="en-US" sz="1200" i="1" kern="1200" baseline="0" dirty="0">
              <a:solidFill>
                <a:schemeClr val="tx1"/>
              </a:solidFill>
              <a:latin typeface="+mn-lt"/>
              <a:ea typeface="ＭＳ Ｐゴシック" pitchFamily="-109" charset="-128"/>
              <a:cs typeface="ＭＳ Ｐゴシック" pitchFamily="-109" charset="-128"/>
            </a:endParaRPr>
          </a:p>
          <a:p>
            <a:r>
              <a:rPr lang="en-US" sz="1200" i="1" kern="1200" baseline="0" dirty="0">
                <a:solidFill>
                  <a:schemeClr val="tx1"/>
                </a:solidFill>
                <a:latin typeface="+mn-lt"/>
                <a:ea typeface="ＭＳ Ｐゴシック" pitchFamily="-109" charset="-128"/>
                <a:cs typeface="ＭＳ Ｐゴシック" pitchFamily="-109" charset="-128"/>
              </a:rPr>
              <a:t>There are two philosophically different takes on these questions. The first approach views preferential attachment as an interplay between random events and some structural network property. These mechanisms do not require global knowledge of the network. Hence we will call them local or random mechanisms. The second approach assumes that the addition of each new node or link is </a:t>
            </a:r>
            <a:r>
              <a:rPr lang="en-US" sz="1200" i="1" kern="1200" baseline="0" dirty="0" err="1">
                <a:solidFill>
                  <a:schemeClr val="tx1"/>
                </a:solidFill>
                <a:latin typeface="+mn-lt"/>
                <a:ea typeface="ＭＳ Ｐゴシック" pitchFamily="-109" charset="-128"/>
                <a:cs typeface="ＭＳ Ｐゴシック" pitchFamily="-109" charset="-128"/>
              </a:rPr>
              <a:t>preceeded</a:t>
            </a:r>
            <a:r>
              <a:rPr lang="en-US" sz="1200" i="1" kern="1200" baseline="0" dirty="0">
                <a:solidFill>
                  <a:schemeClr val="tx1"/>
                </a:solidFill>
                <a:latin typeface="+mn-lt"/>
                <a:ea typeface="ＭＳ Ｐゴシック" pitchFamily="-109" charset="-128"/>
                <a:cs typeface="ＭＳ Ｐゴシック" pitchFamily="-109" charset="-128"/>
              </a:rPr>
              <a:t> by a cost-benefit analysis, balancing various needs with the available resources. This assumes familiarity with the whole network and relies on optimization principles, prompting us to call them global or optimized mechanisms. The purpose of this section is to discuss these two approaches.</a:t>
            </a:r>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10</a:t>
            </a:fld>
            <a:endParaRPr lang="en-US"/>
          </a:p>
        </p:txBody>
      </p:sp>
    </p:spTree>
    <p:extLst>
      <p:ext uri="{BB962C8B-B14F-4D97-AF65-F5344CB8AC3E}">
        <p14:creationId xmlns:p14="http://schemas.microsoft.com/office/powerpoint/2010/main" val="731509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11</a:t>
            </a:fld>
            <a:endParaRPr lang="en-US"/>
          </a:p>
        </p:txBody>
      </p:sp>
    </p:spTree>
    <p:extLst>
      <p:ext uri="{BB962C8B-B14F-4D97-AF65-F5344CB8AC3E}">
        <p14:creationId xmlns:p14="http://schemas.microsoft.com/office/powerpoint/2010/main" val="173876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ＭＳ Ｐゴシック" pitchFamily="-109" charset="-128"/>
                <a:cs typeface="ＭＳ Ｐゴシック" pitchFamily="-109" charset="-128"/>
              </a:rPr>
              <a:t>Given the important role preferential attachment plays in the evolution of real networks, we must ask: where does preferential attachment come from? Specifically,</a:t>
            </a:r>
          </a:p>
          <a:p>
            <a:r>
              <a:rPr lang="en-US" sz="1200" kern="1200" baseline="0" dirty="0">
                <a:solidFill>
                  <a:schemeClr val="tx1"/>
                </a:solidFill>
                <a:latin typeface="+mn-lt"/>
                <a:ea typeface="ＭＳ Ｐゴシック" pitchFamily="-109" charset="-128"/>
                <a:cs typeface="ＭＳ Ｐゴシック" pitchFamily="-109" charset="-128"/>
              </a:rPr>
              <a:t>Why does  depend on </a:t>
            </a:r>
            <a:r>
              <a:rPr lang="en-US" sz="1200" i="1" kern="1200" baseline="0" dirty="0">
                <a:solidFill>
                  <a:schemeClr val="tx1"/>
                </a:solidFill>
                <a:latin typeface="+mn-lt"/>
                <a:ea typeface="ＭＳ Ｐゴシック" pitchFamily="-109" charset="-128"/>
                <a:cs typeface="ＭＳ Ｐゴシック" pitchFamily="-109" charset="-128"/>
              </a:rPr>
              <a:t>?</a:t>
            </a:r>
          </a:p>
          <a:p>
            <a:r>
              <a:rPr lang="en-US" sz="1200" i="1" kern="1200" baseline="0" dirty="0">
                <a:solidFill>
                  <a:schemeClr val="tx1"/>
                </a:solidFill>
                <a:latin typeface="+mn-lt"/>
                <a:ea typeface="ＭＳ Ｐゴシック" pitchFamily="-109" charset="-128"/>
                <a:cs typeface="ＭＳ Ｐゴシック" pitchFamily="-109" charset="-128"/>
              </a:rPr>
              <a:t>Why is the dependence of  linear in </a:t>
            </a:r>
            <a:r>
              <a:rPr lang="en-US" sz="1200" i="1" kern="1200" baseline="0" dirty="0" err="1">
                <a:solidFill>
                  <a:schemeClr val="tx1"/>
                </a:solidFill>
                <a:latin typeface="+mn-lt"/>
                <a:ea typeface="ＭＳ Ｐゴシック" pitchFamily="-109" charset="-128"/>
                <a:cs typeface="ＭＳ Ｐゴシック" pitchFamily="-109" charset="-128"/>
              </a:rPr>
              <a:t>k</a:t>
            </a:r>
            <a:r>
              <a:rPr lang="en-US" sz="1200" i="1" kern="1200" baseline="0" dirty="0">
                <a:solidFill>
                  <a:schemeClr val="tx1"/>
                </a:solidFill>
                <a:latin typeface="+mn-lt"/>
                <a:ea typeface="ＭＳ Ｐゴシック" pitchFamily="-109" charset="-128"/>
                <a:cs typeface="ＭＳ Ｐゴシック" pitchFamily="-109" charset="-128"/>
              </a:rPr>
              <a:t> ?</a:t>
            </a:r>
          </a:p>
          <a:p>
            <a:endParaRPr lang="en-US" sz="1200" i="1" kern="1200" baseline="0" dirty="0">
              <a:solidFill>
                <a:schemeClr val="tx1"/>
              </a:solidFill>
              <a:latin typeface="+mn-lt"/>
              <a:ea typeface="ＭＳ Ｐゴシック" pitchFamily="-109" charset="-128"/>
              <a:cs typeface="ＭＳ Ｐゴシック" pitchFamily="-109" charset="-128"/>
            </a:endParaRPr>
          </a:p>
          <a:p>
            <a:r>
              <a:rPr lang="en-US" sz="1200" i="1" kern="1200" baseline="0" dirty="0">
                <a:solidFill>
                  <a:schemeClr val="tx1"/>
                </a:solidFill>
                <a:latin typeface="+mn-lt"/>
                <a:ea typeface="ＭＳ Ｐゴシック" pitchFamily="-109" charset="-128"/>
                <a:cs typeface="ＭＳ Ｐゴシック" pitchFamily="-109" charset="-128"/>
              </a:rPr>
              <a:t>There are two philosophically different takes on these questions. The first approach views preferential attachment as an interplay between random events and some structural network property. These mechanisms do not require global knowledge of the network. Hence we will call them local or random mechanisms. The second approach assumes that the addition of each new node or link is </a:t>
            </a:r>
            <a:r>
              <a:rPr lang="en-US" sz="1200" i="1" kern="1200" baseline="0" dirty="0" err="1">
                <a:solidFill>
                  <a:schemeClr val="tx1"/>
                </a:solidFill>
                <a:latin typeface="+mn-lt"/>
                <a:ea typeface="ＭＳ Ｐゴシック" pitchFamily="-109" charset="-128"/>
                <a:cs typeface="ＭＳ Ｐゴシック" pitchFamily="-109" charset="-128"/>
              </a:rPr>
              <a:t>preceeded</a:t>
            </a:r>
            <a:r>
              <a:rPr lang="en-US" sz="1200" i="1" kern="1200" baseline="0" dirty="0">
                <a:solidFill>
                  <a:schemeClr val="tx1"/>
                </a:solidFill>
                <a:latin typeface="+mn-lt"/>
                <a:ea typeface="ＭＳ Ｐゴシック" pitchFamily="-109" charset="-128"/>
                <a:cs typeface="ＭＳ Ｐゴシック" pitchFamily="-109" charset="-128"/>
              </a:rPr>
              <a:t> by a cost-benefit analysis, balancing various needs with the available resources. This assumes familiarity with the whole network and relies on optimization principles, prompting us to call them global or optimized mechanisms. The purpose of this section is to discuss these two approaches.</a:t>
            </a:r>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12</a:t>
            </a:fld>
            <a:endParaRPr lang="en-US"/>
          </a:p>
        </p:txBody>
      </p:sp>
    </p:spTree>
    <p:extLst>
      <p:ext uri="{BB962C8B-B14F-4D97-AF65-F5344CB8AC3E}">
        <p14:creationId xmlns:p14="http://schemas.microsoft.com/office/powerpoint/2010/main" val="44011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ＭＳ Ｐゴシック" pitchFamily="-109" charset="-128"/>
                <a:cs typeface="ＭＳ Ｐゴシック" pitchFamily="-109" charset="-128"/>
              </a:rPr>
              <a:t>The discovery of the Barabási-Albert model is recounted in </a:t>
            </a:r>
            <a:r>
              <a:rPr lang="en-US" sz="1200" i="1" kern="1200" baseline="0" dirty="0">
                <a:solidFill>
                  <a:schemeClr val="tx1"/>
                </a:solidFill>
                <a:latin typeface="+mn-lt"/>
                <a:ea typeface="ＭＳ Ｐゴシック" pitchFamily="-109" charset="-128"/>
                <a:cs typeface="ＭＳ Ｐゴシック" pitchFamily="-109" charset="-128"/>
              </a:rPr>
              <a:t>Linked [9], describing a </a:t>
            </a:r>
            <a:r>
              <a:rPr lang="en-US" sz="1200" i="1" kern="1200" baseline="0" dirty="0" err="1">
                <a:solidFill>
                  <a:schemeClr val="tx1"/>
                </a:solidFill>
                <a:latin typeface="+mn-lt"/>
                <a:ea typeface="ＭＳ Ｐゴシック" pitchFamily="-109" charset="-128"/>
                <a:cs typeface="ＭＳ Ｐゴシック" pitchFamily="-109" charset="-128"/>
              </a:rPr>
              <a:t>workstop</a:t>
            </a:r>
            <a:r>
              <a:rPr lang="en-US" sz="1200" i="1" kern="1200" baseline="0" dirty="0">
                <a:solidFill>
                  <a:schemeClr val="tx1"/>
                </a:solidFill>
                <a:latin typeface="+mn-lt"/>
                <a:ea typeface="ＭＳ Ｐゴシック" pitchFamily="-109" charset="-128"/>
                <a:cs typeface="ＭＳ Ｐゴシック" pitchFamily="-109" charset="-128"/>
              </a:rPr>
              <a:t> in Porto, Portugal, attended by the first author of the model: “During the summer of 1999 very few people were thinking about networks, and there were no talks on the subject during this workshop. But networks were very much on my mind. I could not help carrying with me on the trip our unresolved questions: Why hubs? Why power-laws? […] Before I left for Europe, </a:t>
            </a:r>
            <a:r>
              <a:rPr lang="en-US" sz="1200" i="1" kern="1200" baseline="0" dirty="0" err="1">
                <a:solidFill>
                  <a:schemeClr val="tx1"/>
                </a:solidFill>
                <a:latin typeface="+mn-lt"/>
                <a:ea typeface="ＭＳ Ｐゴシック" pitchFamily="-109" charset="-128"/>
                <a:cs typeface="ＭＳ Ｐゴシック" pitchFamily="-109" charset="-128"/>
              </a:rPr>
              <a:t>Réka</a:t>
            </a:r>
            <a:r>
              <a:rPr lang="en-US" sz="1200" i="1" kern="1200" baseline="0" dirty="0">
                <a:solidFill>
                  <a:schemeClr val="tx1"/>
                </a:solidFill>
                <a:latin typeface="+mn-lt"/>
                <a:ea typeface="ＭＳ Ｐゴシック" pitchFamily="-109" charset="-128"/>
                <a:cs typeface="ＭＳ Ｐゴシック" pitchFamily="-109" charset="-128"/>
              </a:rPr>
              <a:t> Albert and I agreed that she would analyze these networks. On June 14, a week after my departure, I received a long email from her detailing some ongoing activities. At the end of the message there was a sentence added like an afterthought: “I looked at the connectivity distribution too, and in almost all systems (IBM, actors, power grid), the tail of the distribution follows a power </a:t>
            </a:r>
            <a:r>
              <a:rPr lang="en-US" sz="1200" i="1" kern="1200" baseline="0" dirty="0" err="1">
                <a:solidFill>
                  <a:schemeClr val="tx1"/>
                </a:solidFill>
                <a:latin typeface="+mn-lt"/>
                <a:ea typeface="ＭＳ Ｐゴシック" pitchFamily="-109" charset="-128"/>
                <a:cs typeface="ＭＳ Ｐゴシック" pitchFamily="-109" charset="-128"/>
              </a:rPr>
              <a:t>law.” Réka’s</a:t>
            </a:r>
            <a:r>
              <a:rPr lang="en-US" sz="1200" i="1" kern="1200" baseline="0" dirty="0">
                <a:solidFill>
                  <a:schemeClr val="tx1"/>
                </a:solidFill>
                <a:latin typeface="+mn-lt"/>
                <a:ea typeface="ＭＳ Ｐゴシック" pitchFamily="-109" charset="-128"/>
                <a:cs typeface="ＭＳ Ｐゴシック" pitchFamily="-109" charset="-128"/>
              </a:rPr>
              <a:t> email suddenly made it clear that the Web was by no means special. I found myself sitting in the conference hall paying no attention to the talks, thinking about the implications of this finding. If two networks as different as the Web and the Hollywood acting community both display power-law degree distribution, then some universal law or mechanism must be responsible. If such a law existed, it could potentially apply to all </a:t>
            </a:r>
            <a:r>
              <a:rPr lang="en-US" sz="1200" i="1" kern="1200" baseline="0" dirty="0" err="1">
                <a:solidFill>
                  <a:schemeClr val="tx1"/>
                </a:solidFill>
                <a:latin typeface="+mn-lt"/>
                <a:ea typeface="ＭＳ Ｐゴシック" pitchFamily="-109" charset="-128"/>
                <a:cs typeface="ＭＳ Ｐゴシック" pitchFamily="-109" charset="-128"/>
              </a:rPr>
              <a:t>networks. During</a:t>
            </a:r>
            <a:r>
              <a:rPr lang="en-US" sz="1200" i="1" kern="1200" baseline="0" dirty="0">
                <a:solidFill>
                  <a:schemeClr val="tx1"/>
                </a:solidFill>
                <a:latin typeface="+mn-lt"/>
                <a:ea typeface="ＭＳ Ｐゴシック" pitchFamily="-109" charset="-128"/>
                <a:cs typeface="ＭＳ Ｐゴシック" pitchFamily="-109" charset="-128"/>
              </a:rPr>
              <a:t> the first break between talks I decided to withdraw to the quiet of the seminary where we were housed during the workshop. I did not get far, however. During the fifteen-minute walk back to my room a potential explanation occurred to me, one so simple and straightforward that I doubted it could be right. I immediately returned to the university to fax </a:t>
            </a:r>
            <a:r>
              <a:rPr lang="en-US" sz="1200" i="1" kern="1200" baseline="0" dirty="0" err="1">
                <a:solidFill>
                  <a:schemeClr val="tx1"/>
                </a:solidFill>
                <a:latin typeface="+mn-lt"/>
                <a:ea typeface="ＭＳ Ｐゴシック" pitchFamily="-109" charset="-128"/>
                <a:cs typeface="ＭＳ Ｐゴシック" pitchFamily="-109" charset="-128"/>
              </a:rPr>
              <a:t>Réka</a:t>
            </a:r>
            <a:r>
              <a:rPr lang="en-US" sz="1200" i="1" kern="1200" baseline="0" dirty="0">
                <a:solidFill>
                  <a:schemeClr val="tx1"/>
                </a:solidFill>
                <a:latin typeface="+mn-lt"/>
                <a:ea typeface="ＭＳ Ｐゴシック" pitchFamily="-109" charset="-128"/>
                <a:cs typeface="ＭＳ Ｐゴシック" pitchFamily="-109" charset="-128"/>
              </a:rPr>
              <a:t>, asking her to verify the idea using the computer. A few hours later she emailed me the answer. To my great astonishment, the idea </a:t>
            </a:r>
            <a:r>
              <a:rPr lang="en-US" sz="1200" i="1" kern="1200" baseline="0" dirty="0" err="1">
                <a:solidFill>
                  <a:schemeClr val="tx1"/>
                </a:solidFill>
                <a:latin typeface="+mn-lt"/>
                <a:ea typeface="ＭＳ Ｐゴシック" pitchFamily="-109" charset="-128"/>
                <a:cs typeface="ＭＳ Ｐゴシック" pitchFamily="-109" charset="-128"/>
              </a:rPr>
              <a:t>worked.” The</a:t>
            </a:r>
            <a:r>
              <a:rPr lang="en-US" sz="1200" i="1" kern="1200" baseline="0" dirty="0">
                <a:solidFill>
                  <a:schemeClr val="tx1"/>
                </a:solidFill>
                <a:latin typeface="+mn-lt"/>
                <a:ea typeface="ＭＳ Ｐゴシック" pitchFamily="-109" charset="-128"/>
                <a:cs typeface="ＭＳ Ｐゴシック" pitchFamily="-109" charset="-128"/>
              </a:rPr>
              <a:t> two images above reproduce the fax sent on June 14, 1999 from Porto, describing the algorithm that we call today the Barabási-Albert model.</a:t>
            </a:r>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13</a:t>
            </a:fld>
            <a:endParaRPr lang="en-US"/>
          </a:p>
        </p:txBody>
      </p:sp>
    </p:spTree>
    <p:extLst>
      <p:ext uri="{BB962C8B-B14F-4D97-AF65-F5344CB8AC3E}">
        <p14:creationId xmlns:p14="http://schemas.microsoft.com/office/powerpoint/2010/main" val="59756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hu-HU">
                <a:ea typeface="ＭＳ Ｐゴシック" charset="-128"/>
                <a:cs typeface="ＭＳ Ｐゴシック" charset="-128"/>
              </a:rPr>
              <a:t>Growth is obvius– network with a million nodes could not emerge with a million nodes right away– it had to grow naturally. But it is not obvious at all where does preferential attachment come from.</a:t>
            </a:r>
          </a:p>
        </p:txBody>
      </p:sp>
      <p:sp>
        <p:nvSpPr>
          <p:cNvPr id="4" name="Slide Number Placeholder 3"/>
          <p:cNvSpPr>
            <a:spLocks noGrp="1"/>
          </p:cNvSpPr>
          <p:nvPr>
            <p:ph type="sldNum" sz="quarter" idx="5"/>
          </p:nvPr>
        </p:nvSpPr>
        <p:spPr/>
        <p:txBody>
          <a:bodyPr/>
          <a:lstStyle/>
          <a:p>
            <a:pPr>
              <a:defRPr/>
            </a:pPr>
            <a:fld id="{3A539C7E-28ED-9049-B390-6A47D45FAD28}" type="slidenum">
              <a:rPr lang="en-US" smtClean="0"/>
              <a:pPr>
                <a:defRPr/>
              </a:pPr>
              <a:t>14</a:t>
            </a:fld>
            <a:endParaRPr lang="en-US"/>
          </a:p>
        </p:txBody>
      </p:sp>
    </p:spTree>
    <p:extLst>
      <p:ext uri="{BB962C8B-B14F-4D97-AF65-F5344CB8AC3E}">
        <p14:creationId xmlns:p14="http://schemas.microsoft.com/office/powerpoint/2010/main" val="1708064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When building a new webpage, authors tend to borrow links from </a:t>
            </a:r>
            <a:r>
              <a:rPr lang="en-US" sz="1200" dirty="0" err="1"/>
              <a:t>webpages</a:t>
            </a:r>
            <a:r>
              <a:rPr lang="en-US" sz="1200" dirty="0"/>
              <a:t> covering similar topics, a process captured by the copying model [17, 18]. In the model in each time step a new node with a single link is added to the network. To choose the target node we randomly select a node </a:t>
            </a:r>
            <a:r>
              <a:rPr lang="en-US" sz="1200" i="1" dirty="0" err="1"/>
              <a:t>u</a:t>
            </a:r>
            <a:r>
              <a:rPr lang="en-US" sz="1200" i="1" dirty="0"/>
              <a:t> and follow a two-step procedure:</a:t>
            </a:r>
            <a:endParaRPr lang="en-US" dirty="0"/>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15</a:t>
            </a:fld>
            <a:endParaRPr lang="en-US"/>
          </a:p>
        </p:txBody>
      </p:sp>
    </p:spTree>
    <p:extLst>
      <p:ext uri="{BB962C8B-B14F-4D97-AF65-F5344CB8AC3E}">
        <p14:creationId xmlns:p14="http://schemas.microsoft.com/office/powerpoint/2010/main" val="307257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B6FA8C5-854E-8D4F-A2B2-CF41D1C7858F}" type="slidenum">
              <a:rPr lang="en-US" smtClean="0"/>
              <a:pPr>
                <a:defRPr/>
              </a:pPr>
              <a:t>16</a:t>
            </a:fld>
            <a:endParaRPr lang="en-US"/>
          </a:p>
        </p:txBody>
      </p:sp>
    </p:spTree>
    <p:extLst>
      <p:ext uri="{BB962C8B-B14F-4D97-AF65-F5344CB8AC3E}">
        <p14:creationId xmlns:p14="http://schemas.microsoft.com/office/powerpoint/2010/main" val="398546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0665D3D-8C75-A948-8AF3-8AD2459FF903}" type="datetime1">
              <a:rPr lang="en-US"/>
              <a:pPr>
                <a:defRPr/>
              </a:pPr>
              <a:t>10/2/2023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5545CE-38E6-4F46-99DD-AE8C02C592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9D0952-2989-284C-953C-9631460889B2}" type="datetime1">
              <a:rPr lang="en-US"/>
              <a:pPr>
                <a:defRPr/>
              </a:pPr>
              <a:t>10/2/2023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5A6C27-0E7C-C04E-896D-407F6E5FC37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02EFD0-B4B0-4F41-8878-C5AE05D47E49}" type="datetime1">
              <a:rPr lang="en-US"/>
              <a:pPr>
                <a:defRPr/>
              </a:pPr>
              <a:t>10/2/2023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A8D339-7237-274C-840D-31B7B83FDDF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B24E4C4-254B-2D44-AB54-EE559230BF30}" type="datetime1">
              <a:rPr lang="en-US">
                <a:solidFill>
                  <a:prstClr val="black">
                    <a:tint val="75000"/>
                  </a:prstClr>
                </a:solidFill>
              </a:rPr>
              <a:pPr>
                <a:defRPr/>
              </a:pPr>
              <a:t>10/2/2023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14A2158-7B0C-9F40-BA1E-82C66D315E5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551F391-D6EF-C341-A6C7-563130BEBE38}" type="datetime1">
              <a:rPr lang="en-US"/>
              <a:pPr>
                <a:defRPr/>
              </a:pPr>
              <a:t>10/2/2023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06DE6E-D35C-4740-8A91-DDB6769DE9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A5D636B-E157-9F4D-96A4-C94213D74E4E}" type="datetime1">
              <a:rPr lang="en-US"/>
              <a:pPr>
                <a:defRPr/>
              </a:pPr>
              <a:t>10/2/2023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66213-4E7B-204B-824D-C03917CF1D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7A7F21A-805B-CE4E-9455-2F129B20AD3A}" type="datetime1">
              <a:rPr lang="en-US"/>
              <a:pPr>
                <a:defRPr/>
              </a:pPr>
              <a:t>10/2/2023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05550F-3D4E-AE48-AFEF-F8E09BC34A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65D8D21-61D9-744B-B05E-975F3E994A59}" type="datetime1">
              <a:rPr lang="en-US"/>
              <a:pPr>
                <a:defRPr/>
              </a:pPr>
              <a:t>10/2/2023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9340663-4E2B-6248-A621-57DF263A65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20D8782-50AE-F44B-826E-77EA27022AFA}" type="datetime1">
              <a:rPr lang="en-US"/>
              <a:pPr>
                <a:defRPr/>
              </a:pPr>
              <a:t>10/2/2023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DEAC11-91D9-0545-B906-508D0062CE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5864B1-E35E-9145-AB56-F6D848E93756}" type="datetime1">
              <a:rPr lang="en-US"/>
              <a:pPr>
                <a:defRPr/>
              </a:pPr>
              <a:t>10/2/2023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C8A167-BD30-244C-9C3E-C11086C2EA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C808EE-5AB7-4B4B-BE88-C336D5D9FDA7}" type="datetime1">
              <a:rPr lang="en-US"/>
              <a:pPr>
                <a:defRPr/>
              </a:pPr>
              <a:t>10/2/2023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7C222E-B9FC-1348-BDE7-E72F2C49DD2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90635C-5028-BF4F-BBCE-D2A26310BF5A}" type="datetime1">
              <a:rPr lang="en-US"/>
              <a:pPr>
                <a:defRPr/>
              </a:pPr>
              <a:t>10/2/2023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58E9C3-A786-8845-AC8B-7E6FE5D7CA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40727BF1-1143-A74F-8AF6-CE60A990A96E}" type="datetime1">
              <a:rPr lang="en-US"/>
              <a:pPr>
                <a:defRPr/>
              </a:pPr>
              <a:t>10/2/2023</a:t>
            </a:fld>
            <a:endParaRPr lang="en-US"/>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3B74FF4F-26AB-6E46-8090-DE5CEB3C84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mn-cs"/>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29FF79F-B7D5-8240-9620-9B0ADB2CEA84}" type="datetime1">
              <a:rPr lang="en-US">
                <a:solidFill>
                  <a:prstClr val="black">
                    <a:tint val="75000"/>
                  </a:prstClr>
                </a:solidFill>
              </a:rPr>
              <a:pPr>
                <a:defRPr/>
              </a:pPr>
              <a:t>10/2/2023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1C58BF-3E62-FE44-9609-94FB3786B971}"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84" charset="0"/>
        <a:buChar char="•"/>
        <a:defRPr sz="2400" kern="1200">
          <a:solidFill>
            <a:schemeClr val="tx1"/>
          </a:solidFill>
          <a:latin typeface="+mn-lt"/>
          <a:ea typeface="ヒラギノ角ゴ Pro W3" pitchFamily="-84" charset="-128"/>
          <a:cs typeface="ヒラギノ角ゴ Pro W3" pitchFamily="-84" charset="-128"/>
        </a:defRPr>
      </a:lvl3pPr>
      <a:lvl4pPr marL="16002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4pPr>
      <a:lvl5pPr marL="2057400" indent="-228600" algn="l" defTabSz="457200" rtl="0" eaLnBrk="0" fontAlgn="base" hangingPunct="0">
        <a:spcBef>
          <a:spcPct val="20000"/>
        </a:spcBef>
        <a:spcAft>
          <a:spcPct val="0"/>
        </a:spcAft>
        <a:buFont typeface="Arial" pitchFamily="-84" charset="0"/>
        <a:buChar char="»"/>
        <a:defRPr sz="2000" kern="1200">
          <a:solidFill>
            <a:schemeClr val="tx1"/>
          </a:solidFill>
          <a:latin typeface="+mn-lt"/>
          <a:ea typeface="ヒラギノ角ゴ Pro W3"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file://localhost/Users/kimalbrecht/Documents/CCNR/02.network-science-book/slides/CLASS1-Introduction/Background-Rete-preview.mov" TargetMode="External"/><Relationship Id="rId1" Type="http://schemas.microsoft.com/office/2007/relationships/media" Target="file://localhost/Users/kimalbrecht/Documents/CCNR/02.network-science-book/slides/CLASS1-Introduction/Background-Rete-preview.mov"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36.emf"/><Relationship Id="rId2" Type="http://schemas.openxmlformats.org/officeDocument/2006/relationships/notesSlide" Target="../notesSlides/notesSlide10.xml"/><Relationship Id="rId16" Type="http://schemas.openxmlformats.org/officeDocument/2006/relationships/image" Target="../media/image38.emf"/><Relationship Id="rId1" Type="http://schemas.openxmlformats.org/officeDocument/2006/relationships/slideLayout" Target="../slideLayouts/slideLayout6.xml"/><Relationship Id="rId6" Type="http://schemas.openxmlformats.org/officeDocument/2006/relationships/image" Target="../media/image33.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18.bin"/><Relationship Id="rId14" Type="http://schemas.openxmlformats.org/officeDocument/2006/relationships/image" Target="../media/image37.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oleObject" Target="../embeddings/oleObject23.bin"/><Relationship Id="rId5" Type="http://schemas.openxmlformats.org/officeDocument/2006/relationships/image" Target="../media/image50.emf"/><Relationship Id="rId4"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3.emf"/><Relationship Id="rId5" Type="http://schemas.openxmlformats.org/officeDocument/2006/relationships/oleObject" Target="../embeddings/oleObject25.bin"/><Relationship Id="rId4" Type="http://schemas.openxmlformats.org/officeDocument/2006/relationships/image" Target="../media/image52.emf"/></Relationships>
</file>

<file path=ppt/slides/_rels/slide27.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oleObject" Target="../embeddings/oleObject32.bin"/><Relationship Id="rId18" Type="http://schemas.openxmlformats.org/officeDocument/2006/relationships/image" Target="../media/image62.e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59.emf"/><Relationship Id="rId17" Type="http://schemas.openxmlformats.org/officeDocument/2006/relationships/oleObject" Target="../embeddings/oleObject34.bin"/><Relationship Id="rId2" Type="http://schemas.openxmlformats.org/officeDocument/2006/relationships/notesSlide" Target="../notesSlides/notesSlide20.xml"/><Relationship Id="rId16" Type="http://schemas.openxmlformats.org/officeDocument/2006/relationships/image" Target="../media/image61.emf"/><Relationship Id="rId1" Type="http://schemas.openxmlformats.org/officeDocument/2006/relationships/slideLayout" Target="../slideLayouts/slideLayout6.xml"/><Relationship Id="rId6" Type="http://schemas.openxmlformats.org/officeDocument/2006/relationships/image" Target="../media/image56.e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58.emf"/><Relationship Id="rId4" Type="http://schemas.openxmlformats.org/officeDocument/2006/relationships/image" Target="../media/image55.emf"/><Relationship Id="rId9" Type="http://schemas.openxmlformats.org/officeDocument/2006/relationships/oleObject" Target="../embeddings/oleObject30.bin"/><Relationship Id="rId14" Type="http://schemas.openxmlformats.org/officeDocument/2006/relationships/image" Target="../media/image60.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emf"/><Relationship Id="rId13" Type="http://schemas.openxmlformats.org/officeDocument/2006/relationships/image" Target="../media/image15.wmf"/><Relationship Id="rId18" Type="http://schemas.openxmlformats.org/officeDocument/2006/relationships/image" Target="../media/image17.emf"/><Relationship Id="rId3" Type="http://schemas.openxmlformats.org/officeDocument/2006/relationships/image" Target="../media/image9.wmf"/><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oleObject" Target="../embeddings/oleObject7.bin"/><Relationship Id="rId17" Type="http://schemas.openxmlformats.org/officeDocument/2006/relationships/oleObject" Target="../embeddings/oleObject10.bin"/><Relationship Id="rId2" Type="http://schemas.openxmlformats.org/officeDocument/2006/relationships/notesSlide" Target="../notesSlides/notesSlide2.xml"/><Relationship Id="rId16" Type="http://schemas.openxmlformats.org/officeDocument/2006/relationships/image" Target="../media/image16.emf"/><Relationship Id="rId20" Type="http://schemas.openxmlformats.org/officeDocument/2006/relationships/image" Target="../media/image18.wmf"/><Relationship Id="rId1" Type="http://schemas.openxmlformats.org/officeDocument/2006/relationships/slideLayout" Target="../slideLayouts/slideLayout6.xml"/><Relationship Id="rId6" Type="http://schemas.openxmlformats.org/officeDocument/2006/relationships/image" Target="../media/image11.wmf"/><Relationship Id="rId11" Type="http://schemas.openxmlformats.org/officeDocument/2006/relationships/image" Target="../media/image14.emf"/><Relationship Id="rId24" Type="http://schemas.openxmlformats.org/officeDocument/2006/relationships/image" Target="../media/image21.png"/><Relationship Id="rId5" Type="http://schemas.openxmlformats.org/officeDocument/2006/relationships/image" Target="../media/image10.emf"/><Relationship Id="rId15" Type="http://schemas.openxmlformats.org/officeDocument/2006/relationships/oleObject" Target="../embeddings/oleObject9.bin"/><Relationship Id="rId23" Type="http://schemas.openxmlformats.org/officeDocument/2006/relationships/image" Target="../media/image20.png"/><Relationship Id="rId10" Type="http://schemas.openxmlformats.org/officeDocument/2006/relationships/oleObject" Target="../embeddings/oleObject6.bin"/><Relationship Id="rId19" Type="http://schemas.openxmlformats.org/officeDocument/2006/relationships/oleObject" Target="../embeddings/oleObject11.bin"/><Relationship Id="rId4" Type="http://schemas.openxmlformats.org/officeDocument/2006/relationships/oleObject" Target="../embeddings/oleObject4.bin"/><Relationship Id="rId9" Type="http://schemas.openxmlformats.org/officeDocument/2006/relationships/image" Target="../media/image13.png"/><Relationship Id="rId14" Type="http://schemas.openxmlformats.org/officeDocument/2006/relationships/oleObject" Target="../embeddings/oleObject8.bin"/><Relationship Id="rId22"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Users/barabasi 1/.Trash/2011-Warsaw-FuturICT-5min/Background-Rete-preview.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0" y="0"/>
            <a:ext cx="9144000" cy="5715000"/>
          </a:xfrm>
          <a:prstGeom prst="rect">
            <a:avLst/>
          </a:prstGeom>
          <a:noFill/>
          <a:ln w="9525">
            <a:noFill/>
            <a:miter lim="800000"/>
            <a:headEnd/>
            <a:tailEnd/>
          </a:ln>
        </p:spPr>
      </p:pic>
      <p:sp>
        <p:nvSpPr>
          <p:cNvPr id="5" name="Text Box 2"/>
          <p:cNvSpPr txBox="1">
            <a:spLocks noChangeArrowheads="1"/>
          </p:cNvSpPr>
          <p:nvPr/>
        </p:nvSpPr>
        <p:spPr bwMode="auto">
          <a:xfrm>
            <a:off x="0" y="241304"/>
            <a:ext cx="9144000" cy="2554545"/>
          </a:xfrm>
          <a:prstGeom prst="rect">
            <a:avLst/>
          </a:prstGeom>
          <a:solidFill>
            <a:schemeClr val="bg1">
              <a:alpha val="70000"/>
            </a:schemeClr>
          </a:solidFill>
          <a:ln>
            <a:noFill/>
          </a:ln>
        </p:spPr>
        <p:txBody>
          <a:bodyPr wrap="square">
            <a:spAutoFit/>
          </a:bodyPr>
          <a:lstStyle>
            <a:lvl1pPr>
              <a:defRPr sz="2000" b="1">
                <a:solidFill>
                  <a:schemeClr val="tx1"/>
                </a:solidFill>
                <a:latin typeface="Times New Roman" charset="0"/>
                <a:ea typeface="ＭＳ Ｐゴシック" charset="0"/>
                <a:cs typeface="ＭＳ Ｐゴシック" charset="0"/>
              </a:defRPr>
            </a:lvl1pPr>
            <a:lvl2pPr marL="742950" indent="-285750">
              <a:defRPr sz="2000" b="1">
                <a:solidFill>
                  <a:schemeClr val="tx1"/>
                </a:solidFill>
                <a:latin typeface="Times New Roman" charset="0"/>
                <a:ea typeface="ＭＳ Ｐゴシック" charset="0"/>
              </a:defRPr>
            </a:lvl2pPr>
            <a:lvl3pPr marL="1143000" indent="-228600">
              <a:defRPr sz="2000" b="1">
                <a:solidFill>
                  <a:schemeClr val="tx1"/>
                </a:solidFill>
                <a:latin typeface="Times New Roman" charset="0"/>
                <a:ea typeface="ＭＳ Ｐゴシック" charset="0"/>
              </a:defRPr>
            </a:lvl3pPr>
            <a:lvl4pPr marL="1600200" indent="-228600">
              <a:defRPr sz="2000" b="1">
                <a:solidFill>
                  <a:schemeClr val="tx1"/>
                </a:solidFill>
                <a:latin typeface="Times New Roman" charset="0"/>
                <a:ea typeface="ＭＳ Ｐゴシック" charset="0"/>
              </a:defRPr>
            </a:lvl4pPr>
            <a:lvl5pPr marL="2057400" indent="-228600">
              <a:defRPr sz="2000" b="1">
                <a:solidFill>
                  <a:schemeClr val="tx1"/>
                </a:solidFill>
                <a:latin typeface="Times New Roman" charset="0"/>
                <a:ea typeface="ＭＳ Ｐゴシック" charset="0"/>
              </a:defRPr>
            </a:lvl5pPr>
            <a:lvl6pPr marL="2514600" indent="-228600" algn="ctr" eaLnBrk="0" fontAlgn="base" hangingPunct="0">
              <a:spcBef>
                <a:spcPct val="50000"/>
              </a:spcBef>
              <a:spcAft>
                <a:spcPct val="0"/>
              </a:spcAft>
              <a:defRPr sz="2000" b="1">
                <a:solidFill>
                  <a:schemeClr val="tx1"/>
                </a:solidFill>
                <a:latin typeface="Times New Roman" charset="0"/>
                <a:ea typeface="ＭＳ Ｐゴシック" charset="0"/>
              </a:defRPr>
            </a:lvl6pPr>
            <a:lvl7pPr marL="2971800" indent="-228600" algn="ctr" eaLnBrk="0" fontAlgn="base" hangingPunct="0">
              <a:spcBef>
                <a:spcPct val="50000"/>
              </a:spcBef>
              <a:spcAft>
                <a:spcPct val="0"/>
              </a:spcAft>
              <a:defRPr sz="2000" b="1">
                <a:solidFill>
                  <a:schemeClr val="tx1"/>
                </a:solidFill>
                <a:latin typeface="Times New Roman" charset="0"/>
                <a:ea typeface="ＭＳ Ｐゴシック" charset="0"/>
              </a:defRPr>
            </a:lvl7pPr>
            <a:lvl8pPr marL="3429000" indent="-228600" algn="ctr" eaLnBrk="0" fontAlgn="base" hangingPunct="0">
              <a:spcBef>
                <a:spcPct val="50000"/>
              </a:spcBef>
              <a:spcAft>
                <a:spcPct val="0"/>
              </a:spcAft>
              <a:defRPr sz="2000" b="1">
                <a:solidFill>
                  <a:schemeClr val="tx1"/>
                </a:solidFill>
                <a:latin typeface="Times New Roman" charset="0"/>
                <a:ea typeface="ＭＳ Ｐゴシック" charset="0"/>
              </a:defRPr>
            </a:lvl8pPr>
            <a:lvl9pPr marL="3886200" indent="-228600" algn="ctr" eaLnBrk="0" fontAlgn="base" hangingPunct="0">
              <a:spcBef>
                <a:spcPct val="50000"/>
              </a:spcBef>
              <a:spcAft>
                <a:spcPct val="0"/>
              </a:spcAft>
              <a:defRPr sz="2000" b="1">
                <a:solidFill>
                  <a:schemeClr val="tx1"/>
                </a:solidFill>
                <a:latin typeface="Times New Roman" charset="0"/>
                <a:ea typeface="ＭＳ Ｐゴシック" charset="0"/>
              </a:defRPr>
            </a:lvl9pPr>
          </a:lstStyle>
          <a:p>
            <a:pPr algn="ctr" defTabSz="914400" fontAlgn="base">
              <a:spcBef>
                <a:spcPct val="0"/>
              </a:spcBef>
              <a:spcAft>
                <a:spcPct val="0"/>
              </a:spcAft>
              <a:defRPr/>
            </a:pPr>
            <a:r>
              <a:rPr lang="en-US" altLang="ko-KR" sz="3200" dirty="0">
                <a:solidFill>
                  <a:srgbClr val="000000"/>
                </a:solidFill>
                <a:latin typeface="Trajan Pro"/>
                <a:cs typeface="Trajan Pro"/>
              </a:rPr>
              <a:t>Frontiers of Network Science</a:t>
            </a:r>
          </a:p>
          <a:p>
            <a:pPr algn="ctr" defTabSz="914400" fontAlgn="base">
              <a:spcBef>
                <a:spcPct val="0"/>
              </a:spcBef>
              <a:spcAft>
                <a:spcPct val="0"/>
              </a:spcAft>
              <a:defRPr/>
            </a:pPr>
            <a:r>
              <a:rPr lang="en-US" altLang="ko-KR" sz="3200">
                <a:solidFill>
                  <a:srgbClr val="000000"/>
                </a:solidFill>
                <a:latin typeface="Trajan Pro"/>
                <a:cs typeface="Trajan Pro"/>
              </a:rPr>
              <a:t>Fall 2023</a:t>
            </a:r>
            <a:endParaRPr lang="en-US" altLang="ko-KR" sz="3200" dirty="0">
              <a:solidFill>
                <a:srgbClr val="000000"/>
              </a:solidFill>
              <a:latin typeface="Trajan Pro"/>
              <a:cs typeface="Trajan Pro"/>
            </a:endParaRPr>
          </a:p>
          <a:p>
            <a:pPr algn="ctr" defTabSz="914400" fontAlgn="base">
              <a:spcBef>
                <a:spcPct val="0"/>
              </a:spcBef>
              <a:spcAft>
                <a:spcPct val="0"/>
              </a:spcAft>
              <a:defRPr/>
            </a:pPr>
            <a:endParaRPr lang="en-US" altLang="ko-KR" sz="3200" dirty="0">
              <a:solidFill>
                <a:srgbClr val="000000"/>
              </a:solidFill>
              <a:latin typeface="Trajan Pro"/>
              <a:cs typeface="Trajan Pro"/>
            </a:endParaRPr>
          </a:p>
          <a:p>
            <a:pPr algn="ctr" defTabSz="914400" fontAlgn="base">
              <a:spcBef>
                <a:spcPct val="0"/>
              </a:spcBef>
              <a:spcAft>
                <a:spcPct val="0"/>
              </a:spcAft>
              <a:defRPr/>
            </a:pPr>
            <a:r>
              <a:rPr lang="en-US" altLang="ko-KR" sz="3200" dirty="0">
                <a:solidFill>
                  <a:srgbClr val="000000"/>
                </a:solidFill>
                <a:latin typeface="Trajan Pro"/>
                <a:cs typeface="Trajan Pro"/>
              </a:rPr>
              <a:t>    Class 10: Evolving Networks</a:t>
            </a:r>
          </a:p>
          <a:p>
            <a:pPr algn="ctr" defTabSz="914400" fontAlgn="base">
              <a:spcBef>
                <a:spcPct val="0"/>
              </a:spcBef>
              <a:spcAft>
                <a:spcPct val="0"/>
              </a:spcAft>
              <a:defRPr/>
            </a:pPr>
            <a:r>
              <a:rPr lang="en-US" altLang="ko-KR" sz="3200" dirty="0">
                <a:solidFill>
                  <a:srgbClr val="000000"/>
                </a:solidFill>
                <a:latin typeface="Trajan Pro"/>
                <a:cs typeface="Trajan Pro"/>
              </a:rPr>
              <a:t>      (Chapter 6 in Textbook)</a:t>
            </a:r>
          </a:p>
        </p:txBody>
      </p:sp>
      <p:sp>
        <p:nvSpPr>
          <p:cNvPr id="6" name="Rectangle 5"/>
          <p:cNvSpPr>
            <a:spLocks noChangeArrowheads="1"/>
          </p:cNvSpPr>
          <p:nvPr/>
        </p:nvSpPr>
        <p:spPr bwMode="auto">
          <a:xfrm>
            <a:off x="0" y="2795849"/>
            <a:ext cx="9145587" cy="2919151"/>
          </a:xfrm>
          <a:prstGeom prst="rect">
            <a:avLst/>
          </a:prstGeom>
          <a:solidFill>
            <a:schemeClr val="bg1">
              <a:alpha val="70000"/>
            </a:schemeClr>
          </a:solidFill>
          <a:ln w="9525">
            <a:noFill/>
            <a:miter lim="800000"/>
            <a:headEnd/>
            <a:tailEnd/>
          </a:ln>
          <a:effectLst/>
        </p:spPr>
        <p:txBody>
          <a:bodyPr lIns="91407" tIns="45704" rIns="91407" bIns="45704">
            <a:prstTxWarp prst="textNoShape">
              <a:avLst/>
            </a:prstTxWarp>
          </a:bodyPr>
          <a:lstStyle/>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600" b="1" dirty="0">
              <a:solidFill>
                <a:srgbClr val="000000"/>
              </a:solidFill>
              <a:latin typeface="Helvetica"/>
              <a:ea typeface="ＭＳ Ｐゴシック" charset="0"/>
              <a:cs typeface="Helvetica"/>
            </a:endParaRPr>
          </a:p>
          <a:p>
            <a:pPr algn="r" defTabSz="914400" fontAlgn="base">
              <a:spcBef>
                <a:spcPct val="0"/>
              </a:spcBef>
              <a:spcAft>
                <a:spcPct val="0"/>
              </a:spcAft>
              <a:defRPr/>
            </a:pPr>
            <a:endParaRPr lang="en-US" sz="1400" dirty="0">
              <a:solidFill>
                <a:srgbClr val="000000"/>
              </a:solidFill>
              <a:ea typeface="ＭＳ Ｐゴシック" charset="0"/>
              <a:cs typeface="Helvetica"/>
            </a:endParaRPr>
          </a:p>
          <a:p>
            <a:pPr algn="r" defTabSz="914400" fontAlgn="base">
              <a:spcBef>
                <a:spcPct val="0"/>
              </a:spcBef>
              <a:spcAft>
                <a:spcPct val="0"/>
              </a:spcAft>
              <a:defRPr/>
            </a:pPr>
            <a:endParaRPr lang="en-US" sz="1400" dirty="0">
              <a:solidFill>
                <a:srgbClr val="000000"/>
              </a:solidFill>
              <a:ea typeface="ＭＳ Ｐゴシック" charset="0"/>
              <a:cs typeface="Helvetica"/>
            </a:endParaRPr>
          </a:p>
          <a:p>
            <a:pPr algn="r" defTabSz="914400" fontAlgn="base">
              <a:spcBef>
                <a:spcPct val="0"/>
              </a:spcBef>
              <a:spcAft>
                <a:spcPct val="0"/>
              </a:spcAft>
              <a:defRPr/>
            </a:pPr>
            <a:endParaRPr lang="en-US" sz="1400" dirty="0">
              <a:solidFill>
                <a:srgbClr val="000000"/>
              </a:solidFill>
              <a:ea typeface="ＭＳ Ｐゴシック" charset="0"/>
              <a:cs typeface="Helvetica"/>
            </a:endParaRPr>
          </a:p>
          <a:p>
            <a:pPr algn="r" defTabSz="914400" fontAlgn="base">
              <a:spcBef>
                <a:spcPct val="0"/>
              </a:spcBef>
              <a:spcAft>
                <a:spcPct val="0"/>
              </a:spcAft>
              <a:defRPr/>
            </a:pPr>
            <a:r>
              <a:rPr lang="en-US" sz="1400" dirty="0">
                <a:solidFill>
                  <a:srgbClr val="000000"/>
                </a:solidFill>
                <a:ea typeface="ＭＳ Ｐゴシック" charset="0"/>
                <a:cs typeface="Helvetica"/>
              </a:rPr>
              <a:t>based on slides by             </a:t>
            </a:r>
          </a:p>
          <a:p>
            <a:pPr algn="r" defTabSz="914400" fontAlgn="base">
              <a:spcBef>
                <a:spcPct val="0"/>
              </a:spcBef>
              <a:spcAft>
                <a:spcPct val="0"/>
              </a:spcAft>
              <a:defRPr/>
            </a:pPr>
            <a:r>
              <a:rPr lang="en-US" sz="1400" dirty="0">
                <a:solidFill>
                  <a:srgbClr val="000000"/>
                </a:solidFill>
                <a:ea typeface="ＭＳ Ｐゴシック" charset="0"/>
                <a:cs typeface="Helvetica"/>
              </a:rPr>
              <a:t>Albert-</a:t>
            </a:r>
            <a:r>
              <a:rPr lang="en-US" sz="1400" dirty="0" err="1">
                <a:solidFill>
                  <a:srgbClr val="000000"/>
                </a:solidFill>
                <a:ea typeface="ＭＳ Ｐゴシック" charset="0"/>
                <a:cs typeface="Helvetica"/>
              </a:rPr>
              <a:t>László</a:t>
            </a:r>
            <a:r>
              <a:rPr lang="en-US" sz="1400" dirty="0">
                <a:solidFill>
                  <a:srgbClr val="000000"/>
                </a:solidFill>
                <a:ea typeface="ＭＳ Ｐゴシック" charset="0"/>
                <a:cs typeface="Helvetica"/>
              </a:rPr>
              <a:t> Barabási</a:t>
            </a:r>
          </a:p>
          <a:p>
            <a:pPr algn="r" defTabSz="914400" fontAlgn="base">
              <a:spcBef>
                <a:spcPct val="0"/>
              </a:spcBef>
              <a:spcAft>
                <a:spcPct val="0"/>
              </a:spcAft>
              <a:defRPr/>
            </a:pPr>
            <a:r>
              <a:rPr lang="en-US" sz="1400" dirty="0">
                <a:solidFill>
                  <a:srgbClr val="000000"/>
                </a:solidFill>
                <a:ea typeface="ＭＳ Ｐゴシック" charset="0"/>
                <a:cs typeface="Helvetica"/>
              </a:rPr>
              <a:t>and </a:t>
            </a:r>
            <a:r>
              <a:rPr lang="en-US" sz="1400" dirty="0"/>
              <a:t>Roberta Sinatr</a:t>
            </a:r>
            <a:r>
              <a:rPr lang="en-US" sz="1600" dirty="0"/>
              <a:t>a</a:t>
            </a:r>
          </a:p>
        </p:txBody>
      </p:sp>
      <p:sp>
        <p:nvSpPr>
          <p:cNvPr id="177157" name="Text Box 3"/>
          <p:cNvSpPr txBox="1">
            <a:spLocks noChangeArrowheads="1"/>
          </p:cNvSpPr>
          <p:nvPr/>
        </p:nvSpPr>
        <p:spPr bwMode="auto">
          <a:xfrm>
            <a:off x="3149600" y="5197006"/>
            <a:ext cx="3877733" cy="400110"/>
          </a:xfrm>
          <a:prstGeom prst="rect">
            <a:avLst/>
          </a:prstGeom>
          <a:solidFill>
            <a:schemeClr val="bg1">
              <a:alpha val="70000"/>
            </a:schemeClr>
          </a:solidFill>
          <a:ln w="9525">
            <a:noFill/>
            <a:miter lim="800000"/>
            <a:headEnd/>
            <a:tailEnd/>
          </a:ln>
        </p:spPr>
        <p:txBody>
          <a:bodyPr wrap="square" anchor="ctr">
            <a:prstTxWarp prst="textNoShape">
              <a:avLst/>
            </a:prstTxWarp>
            <a:spAutoFit/>
          </a:bodyPr>
          <a:lstStyle/>
          <a:p>
            <a:pPr algn="ctr" defTabSz="914400" fontAlgn="base">
              <a:spcBef>
                <a:spcPct val="0"/>
              </a:spcBef>
              <a:spcAft>
                <a:spcPct val="0"/>
              </a:spcAft>
            </a:pPr>
            <a:r>
              <a:rPr lang="en-US" sz="2000" dirty="0" err="1">
                <a:solidFill>
                  <a:srgbClr val="000000"/>
                </a:solidFill>
                <a:latin typeface="Trajan Pro"/>
                <a:ea typeface="ＭＳ Ｐゴシック" charset="-128"/>
                <a:cs typeface="Trajan Pro"/>
              </a:rPr>
              <a:t>www.BarabasiLab.com</a:t>
            </a:r>
            <a:endParaRPr lang="en-US" sz="2000" dirty="0">
              <a:solidFill>
                <a:srgbClr val="000000"/>
              </a:solidFill>
              <a:latin typeface="Trajan Pro"/>
              <a:ea typeface="ＭＳ Ｐゴシック" charset="-128"/>
              <a:cs typeface="Trajan Pro"/>
            </a:endParaRPr>
          </a:p>
        </p:txBody>
      </p:sp>
      <p:sp>
        <p:nvSpPr>
          <p:cNvPr id="2" name="TextBox 1"/>
          <p:cNvSpPr txBox="1"/>
          <p:nvPr/>
        </p:nvSpPr>
        <p:spPr>
          <a:xfrm>
            <a:off x="2691580" y="3115321"/>
            <a:ext cx="4098623" cy="646331"/>
          </a:xfrm>
          <a:prstGeom prst="rect">
            <a:avLst/>
          </a:prstGeom>
          <a:noFill/>
        </p:spPr>
        <p:txBody>
          <a:bodyPr wrap="none" rtlCol="0">
            <a:spAutoFit/>
          </a:bodyPr>
          <a:lstStyle/>
          <a:p>
            <a:r>
              <a:rPr lang="en-US" sz="3600" b="1" dirty="0"/>
              <a:t>Boleslaw Szymanski </a:t>
            </a:r>
            <a:endParaRPr lang="en-GB"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58" fill="hold"/>
                                        <p:tgtEl>
                                          <p:spTgt spid="177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77154"/>
                </p:tgtEl>
              </p:cMediaNode>
            </p:video>
            <p:seq concurrent="1" nextAc="seek">
              <p:cTn id="8" restart="whenNotActive" fill="hold" evtFilter="cancelBubble" nodeType="interactiveSeq">
                <p:stCondLst>
                  <p:cond evt="onClick" delay="0">
                    <p:tgtEl>
                      <p:spTgt spid="17715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7154"/>
                                        </p:tgtEl>
                                      </p:cBhvr>
                                    </p:cmd>
                                  </p:childTnLst>
                                </p:cTn>
                              </p:par>
                            </p:childTnLst>
                          </p:cTn>
                        </p:par>
                      </p:childTnLst>
                    </p:cTn>
                  </p:par>
                </p:childTnLst>
              </p:cTn>
              <p:nextCondLst>
                <p:cond evt="onClick" delay="0">
                  <p:tgtEl>
                    <p:spTgt spid="17715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34225"/>
            <a:ext cx="9144000" cy="2123658"/>
          </a:xfrm>
          <a:prstGeom prst="rect">
            <a:avLst/>
          </a:prstGeom>
          <a:noFill/>
        </p:spPr>
        <p:txBody>
          <a:bodyPr wrap="square" rtlCol="0">
            <a:spAutoFit/>
          </a:bodyPr>
          <a:lstStyle/>
          <a:p>
            <a:pPr algn="ctr"/>
            <a:r>
              <a:rPr lang="en-US" sz="4400" dirty="0">
                <a:latin typeface="Trajan Pro"/>
                <a:cs typeface="Trajan Pro"/>
              </a:rPr>
              <a:t>The origins of preferential attachment</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161584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Link selection model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
        <p:nvSpPr>
          <p:cNvPr id="7" name="Rectangle 6"/>
          <p:cNvSpPr/>
          <p:nvPr/>
        </p:nvSpPr>
        <p:spPr>
          <a:xfrm>
            <a:off x="-1" y="336540"/>
            <a:ext cx="6790267" cy="3693319"/>
          </a:xfrm>
          <a:prstGeom prst="rect">
            <a:avLst/>
          </a:prstGeom>
        </p:spPr>
        <p:txBody>
          <a:bodyPr wrap="square">
            <a:spAutoFit/>
          </a:bodyPr>
          <a:lstStyle/>
          <a:p>
            <a:endParaRPr lang="en-US" i="1" dirty="0">
              <a:solidFill>
                <a:srgbClr val="1A1A1A"/>
              </a:solidFill>
              <a:latin typeface="GillSans"/>
            </a:endParaRPr>
          </a:p>
          <a:p>
            <a:r>
              <a:rPr lang="en-US" i="1" dirty="0">
                <a:solidFill>
                  <a:srgbClr val="1A1A1A"/>
                </a:solidFill>
                <a:latin typeface="GillSans"/>
              </a:rPr>
              <a:t>Link selection model -- perhaps the simplest example of a local or random mechanism capable of generating preferential attachment. </a:t>
            </a:r>
          </a:p>
          <a:p>
            <a:endParaRPr lang="en-US" i="1" dirty="0">
              <a:solidFill>
                <a:srgbClr val="1A1A1A"/>
              </a:solidFill>
              <a:latin typeface="GillSans"/>
            </a:endParaRPr>
          </a:p>
          <a:p>
            <a:r>
              <a:rPr lang="en-US" b="1" i="1" dirty="0">
                <a:solidFill>
                  <a:srgbClr val="1A1A1A"/>
                </a:solidFill>
                <a:latin typeface="GillSans"/>
              </a:rPr>
              <a:t>Growth</a:t>
            </a:r>
            <a:r>
              <a:rPr lang="en-US" i="1" dirty="0">
                <a:solidFill>
                  <a:srgbClr val="1A1A1A"/>
                </a:solidFill>
                <a:latin typeface="GillSans"/>
              </a:rPr>
              <a:t>: at each time step we add a new node to the network.</a:t>
            </a:r>
          </a:p>
          <a:p>
            <a:endParaRPr lang="en-US" i="1" dirty="0">
              <a:solidFill>
                <a:srgbClr val="1A1A1A"/>
              </a:solidFill>
              <a:latin typeface="GillSans"/>
            </a:endParaRPr>
          </a:p>
          <a:p>
            <a:r>
              <a:rPr lang="en-US" b="1" i="1" dirty="0">
                <a:solidFill>
                  <a:srgbClr val="1A1A1A"/>
                </a:solidFill>
                <a:latin typeface="GillSans"/>
              </a:rPr>
              <a:t>Link selection</a:t>
            </a:r>
            <a:r>
              <a:rPr lang="en-US" i="1" dirty="0">
                <a:solidFill>
                  <a:srgbClr val="1A1A1A"/>
                </a:solidFill>
                <a:latin typeface="GillSans"/>
              </a:rPr>
              <a:t>: we select a link at random and connect the new node to one of nodes at the two ends of the selected link.</a:t>
            </a:r>
          </a:p>
          <a:p>
            <a:endParaRPr lang="en-US" i="1" dirty="0">
              <a:solidFill>
                <a:srgbClr val="1A1A1A"/>
              </a:solidFill>
              <a:latin typeface="GillSans"/>
            </a:endParaRPr>
          </a:p>
          <a:p>
            <a:r>
              <a:rPr lang="en-US" i="1" dirty="0">
                <a:solidFill>
                  <a:srgbClr val="1A1A1A"/>
                </a:solidFill>
                <a:latin typeface="GillSans"/>
              </a:rPr>
              <a:t> To show that this simple mechanism generates linear preferential attachment, we write the probability  that the node </a:t>
            </a:r>
          </a:p>
          <a:p>
            <a:r>
              <a:rPr lang="en-US" i="1" dirty="0">
                <a:solidFill>
                  <a:srgbClr val="1A1A1A"/>
                </a:solidFill>
                <a:latin typeface="GillSans"/>
              </a:rPr>
              <a:t>at the end of a randomly chosen link has degree k as</a:t>
            </a:r>
            <a:endParaRPr lang="en-US" i="1" dirty="0"/>
          </a:p>
        </p:txBody>
      </p:sp>
      <p:pic>
        <p:nvPicPr>
          <p:cNvPr id="8" name="Picture 7"/>
          <p:cNvPicPr>
            <a:picLocks noChangeAspect="1"/>
          </p:cNvPicPr>
          <p:nvPr/>
        </p:nvPicPr>
        <p:blipFill>
          <a:blip r:embed="rId3"/>
          <a:stretch>
            <a:fillRect/>
          </a:stretch>
        </p:blipFill>
        <p:spPr>
          <a:xfrm>
            <a:off x="2152650" y="3948999"/>
            <a:ext cx="1098550" cy="344322"/>
          </a:xfrm>
          <a:prstGeom prst="rect">
            <a:avLst/>
          </a:prstGeom>
        </p:spPr>
      </p:pic>
      <p:pic>
        <p:nvPicPr>
          <p:cNvPr id="2" name="Picture 1"/>
          <p:cNvPicPr>
            <a:picLocks noChangeAspect="1"/>
          </p:cNvPicPr>
          <p:nvPr/>
        </p:nvPicPr>
        <p:blipFill>
          <a:blip r:embed="rId4"/>
          <a:stretch>
            <a:fillRect/>
          </a:stretch>
        </p:blipFill>
        <p:spPr>
          <a:xfrm>
            <a:off x="6451600" y="1015999"/>
            <a:ext cx="2286000" cy="3819646"/>
          </a:xfrm>
          <a:prstGeom prst="rect">
            <a:avLst/>
          </a:prstGeom>
        </p:spPr>
      </p:pic>
      <p:pic>
        <p:nvPicPr>
          <p:cNvPr id="4" name="Picture 3"/>
          <p:cNvPicPr>
            <a:picLocks noChangeAspect="1"/>
          </p:cNvPicPr>
          <p:nvPr/>
        </p:nvPicPr>
        <p:blipFill>
          <a:blip r:embed="rId5"/>
          <a:stretch>
            <a:fillRect/>
          </a:stretch>
        </p:blipFill>
        <p:spPr>
          <a:xfrm>
            <a:off x="-6351" y="4308594"/>
            <a:ext cx="7211484" cy="1406405"/>
          </a:xfrm>
          <a:prstGeom prst="rect">
            <a:avLst/>
          </a:prstGeom>
        </p:spPr>
      </p:pic>
    </p:spTree>
    <p:extLst>
      <p:ext uri="{BB962C8B-B14F-4D97-AF65-F5344CB8AC3E}">
        <p14:creationId xmlns:p14="http://schemas.microsoft.com/office/powerpoint/2010/main" val="191314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19062"/>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Originators of preferential attachments</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229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520" y="538162"/>
            <a:ext cx="7368540" cy="5167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64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2" name="Picture 1"/>
          <p:cNvPicPr>
            <a:picLocks noChangeAspect="1"/>
          </p:cNvPicPr>
          <p:nvPr/>
        </p:nvPicPr>
        <p:blipFill>
          <a:blip r:embed="rId3"/>
          <a:stretch>
            <a:fillRect/>
          </a:stretch>
        </p:blipFill>
        <p:spPr>
          <a:xfrm>
            <a:off x="431800" y="0"/>
            <a:ext cx="8266339" cy="5715000"/>
          </a:xfrm>
          <a:prstGeom prst="rect">
            <a:avLst/>
          </a:prstGeom>
        </p:spPr>
      </p:pic>
    </p:spTree>
    <p:extLst>
      <p:ext uri="{BB962C8B-B14F-4D97-AF65-F5344CB8AC3E}">
        <p14:creationId xmlns:p14="http://schemas.microsoft.com/office/powerpoint/2010/main" val="34103107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ext Box 2"/>
          <p:cNvSpPr txBox="1">
            <a:spLocks noChangeArrowheads="1"/>
          </p:cNvSpPr>
          <p:nvPr/>
        </p:nvSpPr>
        <p:spPr bwMode="auto">
          <a:xfrm>
            <a:off x="427038" y="611188"/>
            <a:ext cx="6608762" cy="5078412"/>
          </a:xfrm>
          <a:prstGeom prst="rect">
            <a:avLst/>
          </a:prstGeom>
          <a:noFill/>
          <a:ln w="9525">
            <a:noFill/>
            <a:miter lim="800000"/>
            <a:headEnd/>
            <a:tailEnd/>
          </a:ln>
        </p:spPr>
        <p:txBody>
          <a:bodyPr>
            <a:prstTxWarp prst="textNoShape">
              <a:avLst/>
            </a:prstTxWarp>
            <a:spAutoFit/>
          </a:bodyPr>
          <a:lstStyle/>
          <a:p>
            <a:pPr marL="457200" indent="-457200">
              <a:buFontTx/>
              <a:buAutoNum type="arabicPeriod"/>
            </a:pPr>
            <a:r>
              <a:rPr lang="en-US">
                <a:latin typeface="Helvetica" pitchFamily="-84" charset="0"/>
                <a:ea typeface="Helvetica" pitchFamily="-84" charset="0"/>
                <a:cs typeface="Helvetica" pitchFamily="-84" charset="0"/>
              </a:rPr>
              <a:t>Copying mechanism</a:t>
            </a:r>
          </a:p>
          <a:p>
            <a:pPr marL="914400" lvl="1" indent="-457200"/>
            <a:r>
              <a:rPr lang="en-US">
                <a:latin typeface="Helvetica" pitchFamily="-84" charset="0"/>
                <a:ea typeface="Helvetica" pitchFamily="-84" charset="0"/>
                <a:cs typeface="Helvetica" pitchFamily="-84" charset="0"/>
              </a:rPr>
              <a:t>	directed network</a:t>
            </a:r>
          </a:p>
          <a:p>
            <a:pPr marL="1371600" lvl="2" indent="-457200"/>
            <a:r>
              <a:rPr lang="en-US">
                <a:latin typeface="Helvetica" pitchFamily="-84" charset="0"/>
                <a:ea typeface="Helvetica" pitchFamily="-84" charset="0"/>
                <a:cs typeface="Helvetica" pitchFamily="-84" charset="0"/>
              </a:rPr>
              <a:t>select a node and an edge of this node</a:t>
            </a:r>
          </a:p>
          <a:p>
            <a:pPr marL="1371600" lvl="2" indent="-457200"/>
            <a:r>
              <a:rPr lang="en-US">
                <a:latin typeface="Helvetica" pitchFamily="-84" charset="0"/>
                <a:ea typeface="Helvetica" pitchFamily="-84" charset="0"/>
                <a:cs typeface="Helvetica" pitchFamily="-84" charset="0"/>
              </a:rPr>
              <a:t>attach to the endpoint of this edge</a:t>
            </a:r>
          </a:p>
          <a:p>
            <a:pPr marL="1371600" lvl="2" indent="-457200"/>
            <a:r>
              <a:rPr lang="en-US">
                <a:latin typeface="Helvetica" pitchFamily="-84" charset="0"/>
                <a:ea typeface="Helvetica" pitchFamily="-84" charset="0"/>
                <a:cs typeface="Helvetica" pitchFamily="-84" charset="0"/>
              </a:rPr>
              <a:t> </a:t>
            </a:r>
          </a:p>
          <a:p>
            <a:pPr marL="457200" indent="-457200">
              <a:buFontTx/>
              <a:buAutoNum type="arabicPeriod"/>
            </a:pPr>
            <a:r>
              <a:rPr lang="en-US">
                <a:latin typeface="Helvetica" pitchFamily="-84" charset="0"/>
                <a:ea typeface="Helvetica" pitchFamily="-84" charset="0"/>
                <a:cs typeface="Helvetica" pitchFamily="-84" charset="0"/>
              </a:rPr>
              <a:t>Walking on a network</a:t>
            </a:r>
          </a:p>
          <a:p>
            <a:pPr marL="914400" lvl="1" indent="-457200"/>
            <a:r>
              <a:rPr lang="en-US">
                <a:latin typeface="Helvetica" pitchFamily="-84" charset="0"/>
                <a:ea typeface="Helvetica" pitchFamily="-84" charset="0"/>
                <a:cs typeface="Helvetica" pitchFamily="-84" charset="0"/>
              </a:rPr>
              <a:t>	directed network</a:t>
            </a:r>
          </a:p>
          <a:p>
            <a:pPr marL="914400" lvl="1" indent="-457200"/>
            <a:r>
              <a:rPr lang="en-US">
                <a:latin typeface="Helvetica" pitchFamily="-84" charset="0"/>
                <a:ea typeface="Helvetica" pitchFamily="-84" charset="0"/>
                <a:cs typeface="Helvetica" pitchFamily="-84" charset="0"/>
              </a:rPr>
              <a:t>	the new node connects to a node, then to every</a:t>
            </a:r>
          </a:p>
          <a:p>
            <a:pPr marL="914400" lvl="1" indent="-457200"/>
            <a:r>
              <a:rPr lang="en-US">
                <a:latin typeface="Helvetica" pitchFamily="-84" charset="0"/>
                <a:ea typeface="Helvetica" pitchFamily="-84" charset="0"/>
                <a:cs typeface="Helvetica" pitchFamily="-84" charset="0"/>
              </a:rPr>
              <a:t>	first, second, … neighbor of this node</a:t>
            </a:r>
          </a:p>
          <a:p>
            <a:pPr marL="914400" lvl="1" indent="-457200"/>
            <a:r>
              <a:rPr lang="en-US">
                <a:latin typeface="Helvetica" pitchFamily="-84" charset="0"/>
                <a:ea typeface="Helvetica" pitchFamily="-84" charset="0"/>
                <a:cs typeface="Helvetica" pitchFamily="-84" charset="0"/>
              </a:rPr>
              <a:t>	</a:t>
            </a:r>
          </a:p>
          <a:p>
            <a:pPr marL="457200" indent="-457200">
              <a:buFontTx/>
              <a:buAutoNum type="arabicPeriod"/>
            </a:pPr>
            <a:r>
              <a:rPr lang="en-US">
                <a:latin typeface="Helvetica" pitchFamily="-84" charset="0"/>
                <a:ea typeface="Helvetica" pitchFamily="-84" charset="0"/>
                <a:cs typeface="Helvetica" pitchFamily="-84" charset="0"/>
              </a:rPr>
              <a:t>Attaching to edges</a:t>
            </a:r>
          </a:p>
          <a:p>
            <a:pPr marL="1371600" lvl="2" indent="-457200"/>
            <a:r>
              <a:rPr lang="en-US">
                <a:latin typeface="Helvetica" pitchFamily="-84" charset="0"/>
                <a:ea typeface="Helvetica" pitchFamily="-84" charset="0"/>
                <a:cs typeface="Helvetica" pitchFamily="-84" charset="0"/>
              </a:rPr>
              <a:t>select an edge</a:t>
            </a:r>
          </a:p>
          <a:p>
            <a:pPr marL="1371600" lvl="2" indent="-457200"/>
            <a:r>
              <a:rPr lang="en-US">
                <a:latin typeface="Helvetica" pitchFamily="-84" charset="0"/>
                <a:ea typeface="Helvetica" pitchFamily="-84" charset="0"/>
                <a:cs typeface="Helvetica" pitchFamily="-84" charset="0"/>
              </a:rPr>
              <a:t>attach to both endpoints of this edge</a:t>
            </a:r>
          </a:p>
          <a:p>
            <a:pPr marL="1371600" lvl="2" indent="-457200"/>
            <a:r>
              <a:rPr lang="en-US">
                <a:latin typeface="Helvetica" pitchFamily="-84" charset="0"/>
                <a:ea typeface="Helvetica" pitchFamily="-84" charset="0"/>
                <a:cs typeface="Helvetica" pitchFamily="-84" charset="0"/>
              </a:rPr>
              <a:t>  </a:t>
            </a:r>
          </a:p>
          <a:p>
            <a:pPr marL="457200" indent="-457200">
              <a:buFontTx/>
              <a:buAutoNum type="arabicPeriod"/>
            </a:pPr>
            <a:r>
              <a:rPr lang="en-US">
                <a:latin typeface="Helvetica" pitchFamily="-84" charset="0"/>
                <a:ea typeface="Helvetica" pitchFamily="-84" charset="0"/>
                <a:cs typeface="Helvetica" pitchFamily="-84" charset="0"/>
              </a:rPr>
              <a:t>Node duplication</a:t>
            </a:r>
          </a:p>
          <a:p>
            <a:pPr marL="914400" lvl="1" indent="-457200"/>
            <a:r>
              <a:rPr lang="en-US">
                <a:latin typeface="Helvetica" pitchFamily="-84" charset="0"/>
                <a:ea typeface="Helvetica" pitchFamily="-84" charset="0"/>
                <a:cs typeface="Helvetica" pitchFamily="-84" charset="0"/>
              </a:rPr>
              <a:t>	duplicate a node with all its edges</a:t>
            </a:r>
          </a:p>
          <a:p>
            <a:pPr marL="914400" lvl="1" indent="-457200"/>
            <a:r>
              <a:rPr lang="en-US">
                <a:latin typeface="Helvetica" pitchFamily="-84" charset="0"/>
                <a:ea typeface="Helvetica" pitchFamily="-84" charset="0"/>
                <a:cs typeface="Helvetica" pitchFamily="-84" charset="0"/>
              </a:rPr>
              <a:t>	randomly prune edges of new node</a:t>
            </a:r>
          </a:p>
          <a:p>
            <a:pPr marL="914400" lvl="1" indent="-457200"/>
            <a:r>
              <a:rPr lang="en-US"/>
              <a:t>	</a:t>
            </a:r>
          </a:p>
        </p:txBody>
      </p:sp>
      <p:graphicFrame>
        <p:nvGraphicFramePr>
          <p:cNvPr id="67586" name="Object 4"/>
          <p:cNvGraphicFramePr>
            <a:graphicFrameLocks noChangeAspect="1"/>
          </p:cNvGraphicFramePr>
          <p:nvPr/>
        </p:nvGraphicFramePr>
        <p:xfrm>
          <a:off x="4657725" y="1335088"/>
          <a:ext cx="223838" cy="352425"/>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6758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7725" y="1335088"/>
                        <a:ext cx="2238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58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MECHANISMS RESPONSIBLE FOR PREFERENTIAL ATTACHMENT</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6"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39567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Copying model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
        <p:nvSpPr>
          <p:cNvPr id="9" name="Rectangle 8"/>
          <p:cNvSpPr/>
          <p:nvPr/>
        </p:nvSpPr>
        <p:spPr>
          <a:xfrm>
            <a:off x="3992895" y="650776"/>
            <a:ext cx="5151106" cy="4770537"/>
          </a:xfrm>
          <a:prstGeom prst="rect">
            <a:avLst/>
          </a:prstGeom>
        </p:spPr>
        <p:txBody>
          <a:bodyPr wrap="square">
            <a:spAutoFit/>
          </a:bodyPr>
          <a:lstStyle/>
          <a:p>
            <a:r>
              <a:rPr lang="en-US" sz="1600" b="1" i="1" dirty="0"/>
              <a:t>(a) Random Connection: </a:t>
            </a:r>
            <a:r>
              <a:rPr lang="en-US" sz="1600" i="1" dirty="0"/>
              <a:t>with probability p the new node links to u.</a:t>
            </a:r>
          </a:p>
          <a:p>
            <a:r>
              <a:rPr lang="en-US" sz="1600" b="1" i="1" dirty="0"/>
              <a:t>(b) Copying</a:t>
            </a:r>
            <a:r>
              <a:rPr lang="en-US" sz="1600" i="1" dirty="0"/>
              <a:t>: with probability p we randomly choose an outgoing link of node u and connect the new node to the selected link's target. Hence the new node “copies” one of the links of an earlier node</a:t>
            </a:r>
          </a:p>
          <a:p>
            <a:endParaRPr lang="en-US" sz="1600" i="1" dirty="0"/>
          </a:p>
          <a:p>
            <a:r>
              <a:rPr lang="en-US" sz="1600" i="1" dirty="0"/>
              <a:t> (a) the probability of selecting a node is 1/N. </a:t>
            </a:r>
          </a:p>
          <a:p>
            <a:r>
              <a:rPr lang="en-US" sz="1600" i="1" dirty="0"/>
              <a:t> (</a:t>
            </a:r>
            <a:r>
              <a:rPr lang="en-US" sz="1600" i="1" dirty="0" err="1"/>
              <a:t>b</a:t>
            </a:r>
            <a:r>
              <a:rPr lang="en-US" sz="1600" i="1" dirty="0"/>
              <a:t>) is equivalent with selecting a node linked to a randomly selected link. The probability of selecting a degree-k node through the copying process of step (b) is k/2L for undirected networks. </a:t>
            </a:r>
          </a:p>
          <a:p>
            <a:r>
              <a:rPr lang="en-US" sz="1600" i="1" dirty="0"/>
              <a:t>The likelihood that the new node will connect to a degree-k node follows preferential attachment</a:t>
            </a:r>
          </a:p>
          <a:p>
            <a:endParaRPr lang="en-US" sz="1600" i="1" dirty="0"/>
          </a:p>
          <a:p>
            <a:r>
              <a:rPr lang="en-US" sz="1600" b="1" i="1" dirty="0"/>
              <a:t>Social networks: </a:t>
            </a:r>
            <a:r>
              <a:rPr lang="en-US" sz="1600" i="1" dirty="0"/>
              <a:t>Copy your friend’s friends</a:t>
            </a:r>
            <a:r>
              <a:rPr lang="en-US" sz="1600" b="1" i="1" dirty="0"/>
              <a:t>.</a:t>
            </a:r>
            <a:endParaRPr lang="en-US" sz="1600" i="1" dirty="0"/>
          </a:p>
          <a:p>
            <a:r>
              <a:rPr lang="en-US" sz="1600" b="1" i="1" dirty="0"/>
              <a:t>Citation Networks</a:t>
            </a:r>
            <a:r>
              <a:rPr lang="en-US" sz="1600" i="1" dirty="0"/>
              <a:t>: Copy references from papers we read.</a:t>
            </a:r>
          </a:p>
          <a:p>
            <a:r>
              <a:rPr lang="en-US" sz="1600" b="1" i="1" dirty="0"/>
              <a:t>Protein interaction networks</a:t>
            </a:r>
            <a:r>
              <a:rPr lang="en-US" sz="1600" i="1" dirty="0"/>
              <a:t>: gene duplication, </a:t>
            </a:r>
            <a:endParaRPr lang="en-US" sz="1600" dirty="0"/>
          </a:p>
        </p:txBody>
      </p:sp>
      <p:pic>
        <p:nvPicPr>
          <p:cNvPr id="10" name="Picture 9"/>
          <p:cNvPicPr>
            <a:picLocks noChangeAspect="1"/>
          </p:cNvPicPr>
          <p:nvPr/>
        </p:nvPicPr>
        <p:blipFill>
          <a:blip r:embed="rId3"/>
          <a:stretch>
            <a:fillRect/>
          </a:stretch>
        </p:blipFill>
        <p:spPr>
          <a:xfrm>
            <a:off x="749300" y="5110480"/>
            <a:ext cx="2070100" cy="215900"/>
          </a:xfrm>
          <a:prstGeom prst="rect">
            <a:avLst/>
          </a:prstGeom>
        </p:spPr>
      </p:pic>
      <p:pic>
        <p:nvPicPr>
          <p:cNvPr id="2273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70" y="1128713"/>
            <a:ext cx="3895725"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299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81000" y="127001"/>
            <a:ext cx="5257800" cy="50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nSpc>
                <a:spcPts val="3213"/>
              </a:lnSpc>
              <a:spcBef>
                <a:spcPts val="2000"/>
              </a:spcBef>
              <a:buClr>
                <a:srgbClr val="FF3300"/>
              </a:buClr>
              <a:buSzPct val="100000"/>
              <a:buFont typeface="Arial" charset="0"/>
              <a:buNone/>
            </a:pPr>
            <a:r>
              <a:rPr lang="en-GB" altLang="en-US" sz="2800">
                <a:latin typeface="Helvetica" pitchFamily="34" charset="0"/>
              </a:rPr>
              <a:t>Preferential Attachment!</a:t>
            </a:r>
          </a:p>
        </p:txBody>
      </p:sp>
      <p:sp>
        <p:nvSpPr>
          <p:cNvPr id="14339" name="Text Box 5"/>
          <p:cNvSpPr txBox="1">
            <a:spLocks noChangeArrowheads="1"/>
          </p:cNvSpPr>
          <p:nvPr/>
        </p:nvSpPr>
        <p:spPr bwMode="auto">
          <a:xfrm>
            <a:off x="609600" y="1524000"/>
            <a:ext cx="7848600"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a:spcBef>
                <a:spcPts val="1500"/>
              </a:spcBef>
              <a:buClr>
                <a:srgbClr val="000000"/>
              </a:buClr>
              <a:buSzPct val="100000"/>
              <a:buFont typeface="Times New Roman" pitchFamily="18" charset="0"/>
              <a:buNone/>
            </a:pPr>
            <a:r>
              <a:rPr lang="en-GB" altLang="en-US" sz="2400" b="1">
                <a:solidFill>
                  <a:srgbClr val="000000"/>
                </a:solidFill>
                <a:latin typeface="Times New Roman" pitchFamily="18" charset="0"/>
              </a:rPr>
              <a:t>k vs. </a:t>
            </a:r>
            <a:r>
              <a:rPr lang="en-GB" altLang="en-US" sz="2400" b="1">
                <a:solidFill>
                  <a:srgbClr val="000000"/>
                </a:solidFill>
                <a:latin typeface="Symbol" pitchFamily="18" charset="2"/>
              </a:rPr>
              <a:t></a:t>
            </a:r>
            <a:r>
              <a:rPr lang="en-GB" altLang="en-US" sz="2400" b="1">
                <a:solidFill>
                  <a:srgbClr val="000000"/>
                </a:solidFill>
                <a:latin typeface="Times New Roman" pitchFamily="18" charset="0"/>
              </a:rPr>
              <a:t>k : linear increase in the # of links</a:t>
            </a:r>
          </a:p>
        </p:txBody>
      </p:sp>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59240"/>
            <a:ext cx="5753100" cy="280326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1" name="Group 7"/>
          <p:cNvGrpSpPr>
            <a:grpSpLocks/>
          </p:cNvGrpSpPr>
          <p:nvPr/>
        </p:nvGrpSpPr>
        <p:grpSpPr bwMode="auto">
          <a:xfrm>
            <a:off x="122238" y="5397498"/>
            <a:ext cx="4221162" cy="309562"/>
            <a:chOff x="0" y="3984"/>
            <a:chExt cx="2659" cy="234"/>
          </a:xfrm>
        </p:grpSpPr>
        <p:sp>
          <p:nvSpPr>
            <p:cNvPr id="14347" name="AutoShape 8"/>
            <p:cNvSpPr>
              <a:spLocks noChangeArrowheads="1"/>
            </p:cNvSpPr>
            <p:nvPr/>
          </p:nvSpPr>
          <p:spPr bwMode="auto">
            <a:xfrm>
              <a:off x="0" y="3984"/>
              <a:ext cx="2659" cy="212"/>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8" name="AutoShape 9"/>
            <p:cNvSpPr>
              <a:spLocks noChangeArrowheads="1"/>
            </p:cNvSpPr>
            <p:nvPr/>
          </p:nvSpPr>
          <p:spPr bwMode="auto">
            <a:xfrm>
              <a:off x="51" y="3984"/>
              <a:ext cx="2556" cy="234"/>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a:buClr>
                  <a:srgbClr val="000000"/>
                </a:buClr>
                <a:buSzPct val="100000"/>
                <a:buFont typeface="Times New Roman" pitchFamily="18" charset="0"/>
                <a:buNone/>
              </a:pPr>
              <a:r>
                <a:rPr lang="en-GB" altLang="en-US" sz="1400">
                  <a:solidFill>
                    <a:srgbClr val="000000"/>
                  </a:solidFill>
                </a:rPr>
                <a:t>Eisenberg E, Levanon EY, Phys. Rev. Lett. 2003.</a:t>
              </a:r>
            </a:p>
          </p:txBody>
        </p:sp>
      </p:grpSp>
      <p:grpSp>
        <p:nvGrpSpPr>
          <p:cNvPr id="14342" name="Group 10"/>
          <p:cNvGrpSpPr>
            <a:grpSpLocks/>
          </p:cNvGrpSpPr>
          <p:nvPr/>
        </p:nvGrpSpPr>
        <p:grpSpPr bwMode="auto">
          <a:xfrm>
            <a:off x="550864" y="4812766"/>
            <a:ext cx="8131175" cy="402166"/>
            <a:chOff x="382" y="3600"/>
            <a:chExt cx="5122" cy="304"/>
          </a:xfrm>
        </p:grpSpPr>
        <p:sp>
          <p:nvSpPr>
            <p:cNvPr id="14345" name="AutoShape 11"/>
            <p:cNvSpPr>
              <a:spLocks noChangeArrowheads="1"/>
            </p:cNvSpPr>
            <p:nvPr/>
          </p:nvSpPr>
          <p:spPr bwMode="auto">
            <a:xfrm>
              <a:off x="382" y="3600"/>
              <a:ext cx="5122" cy="250"/>
            </a:xfrm>
            <a:prstGeom prst="roundRect">
              <a:avLst>
                <a:gd name="adj" fmla="val 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14346" name="AutoShape 12"/>
            <p:cNvSpPr>
              <a:spLocks noChangeArrowheads="1"/>
            </p:cNvSpPr>
            <p:nvPr/>
          </p:nvSpPr>
          <p:spPr bwMode="auto">
            <a:xfrm>
              <a:off x="864" y="3600"/>
              <a:ext cx="4143" cy="304"/>
            </a:xfrm>
            <a:prstGeom prst="roundRect">
              <a:avLst>
                <a:gd name="adj" fmla="val 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charset="0"/>
                </a:defRPr>
              </a:lvl9pPr>
            </a:lstStyle>
            <a:p>
              <a:pPr algn="ctr">
                <a:buClr>
                  <a:srgbClr val="000000"/>
                </a:buClr>
                <a:buSzPct val="100000"/>
                <a:buFont typeface="Times New Roman" pitchFamily="18" charset="0"/>
                <a:buNone/>
              </a:pPr>
              <a:r>
                <a:rPr lang="en-GB" altLang="en-US" sz="2000" i="1">
                  <a:solidFill>
                    <a:srgbClr val="000000"/>
                  </a:solidFill>
                </a:rPr>
                <a:t>S. Cerevisiae</a:t>
              </a:r>
              <a:r>
                <a:rPr lang="en-GB" altLang="en-US" sz="2000">
                  <a:solidFill>
                    <a:srgbClr val="000000"/>
                  </a:solidFill>
                </a:rPr>
                <a:t> PIN:   proteins classified into 4 age groups</a:t>
              </a:r>
            </a:p>
          </p:txBody>
        </p:sp>
      </p:grpSp>
      <p:graphicFrame>
        <p:nvGraphicFramePr>
          <p:cNvPr id="14343" name="Object 13"/>
          <p:cNvGraphicFramePr>
            <a:graphicFrameLocks noChangeAspect="1"/>
          </p:cNvGraphicFramePr>
          <p:nvPr/>
        </p:nvGraphicFramePr>
        <p:xfrm>
          <a:off x="1524000" y="690563"/>
          <a:ext cx="2514600" cy="706438"/>
        </p:xfrm>
        <a:graphic>
          <a:graphicData uri="http://schemas.openxmlformats.org/presentationml/2006/ole">
            <mc:AlternateContent xmlns:mc="http://schemas.openxmlformats.org/markup-compatibility/2006">
              <mc:Choice xmlns:v="urn:schemas-microsoft-com:vml" Requires="v">
                <p:oleObj name="Equation" r:id="rId4" imgW="1167893" imgH="393529" progId="Equation.3">
                  <p:embed/>
                </p:oleObj>
              </mc:Choice>
              <mc:Fallback>
                <p:oleObj name="Equation" r:id="rId4" imgW="1167893" imgH="393529" progId="Equation.3">
                  <p:embed/>
                  <p:pic>
                    <p:nvPicPr>
                      <p:cNvPr id="14343"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90563"/>
                        <a:ext cx="25146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4" name="Text Box 14"/>
          <p:cNvSpPr txBox="1">
            <a:spLocks noChangeArrowheads="1"/>
          </p:cNvSpPr>
          <p:nvPr/>
        </p:nvSpPr>
        <p:spPr bwMode="auto">
          <a:xfrm>
            <a:off x="4343400" y="825500"/>
            <a:ext cx="3657600"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ko-KR" sz="2400">
                <a:latin typeface="Times New Roman" pitchFamily="18" charset="0"/>
                <a:ea typeface="굴림" pitchFamily="50" charset="-127"/>
                <a:sym typeface="Symbol" pitchFamily="18" charset="2"/>
              </a:rPr>
              <a:t>For given </a:t>
            </a:r>
            <a:r>
              <a:rPr lang="en-US" altLang="ko-KR" sz="2400" i="1">
                <a:latin typeface="Times New Roman" pitchFamily="18" charset="0"/>
                <a:ea typeface="굴림" pitchFamily="50" charset="-127"/>
                <a:sym typeface="Symbol" pitchFamily="18" charset="2"/>
              </a:rPr>
              <a:t>t</a:t>
            </a:r>
            <a:r>
              <a:rPr lang="en-US" altLang="ko-KR" sz="2400">
                <a:latin typeface="Times New Roman" pitchFamily="18" charset="0"/>
                <a:ea typeface="굴림" pitchFamily="50" charset="-127"/>
                <a:sym typeface="Symbol" pitchFamily="18" charset="2"/>
              </a:rPr>
              <a:t>:  </a:t>
            </a:r>
            <a:r>
              <a:rPr lang="en-US" altLang="ko-KR" sz="2400" i="1">
                <a:latin typeface="Times New Roman" pitchFamily="18" charset="0"/>
                <a:ea typeface="굴림" pitchFamily="50" charset="-127"/>
                <a:sym typeface="Symbol" pitchFamily="18" charset="2"/>
              </a:rPr>
              <a:t>k</a:t>
            </a:r>
            <a:r>
              <a:rPr lang="en-US" altLang="ko-KR" sz="2400">
                <a:latin typeface="Times New Roman" pitchFamily="18" charset="0"/>
                <a:ea typeface="굴림" pitchFamily="50" charset="-127"/>
                <a:sym typeface="Symbol" pitchFamily="18" charset="2"/>
              </a:rPr>
              <a:t>  (</a:t>
            </a:r>
            <a:r>
              <a:rPr lang="en-US" altLang="ko-KR" sz="2400" i="1">
                <a:latin typeface="Times New Roman" pitchFamily="18" charset="0"/>
                <a:ea typeface="굴림" pitchFamily="50" charset="-127"/>
                <a:sym typeface="Symbol" pitchFamily="18" charset="2"/>
              </a:rPr>
              <a:t>k</a:t>
            </a:r>
            <a:r>
              <a:rPr lang="en-US" altLang="ko-KR" sz="2400">
                <a:latin typeface="Times New Roman" pitchFamily="18" charset="0"/>
                <a:ea typeface="굴림" pitchFamily="50" charset="-127"/>
                <a:sym typeface="Symbol" pitchFamily="18" charset="2"/>
              </a:rPr>
              <a:t>)</a:t>
            </a:r>
          </a:p>
        </p:txBody>
      </p:sp>
    </p:spTree>
    <p:extLst>
      <p:ext uri="{BB962C8B-B14F-4D97-AF65-F5344CB8AC3E}">
        <p14:creationId xmlns:p14="http://schemas.microsoft.com/office/powerpoint/2010/main" val="9470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9" name="Text Box 3"/>
          <p:cNvSpPr txBox="1">
            <a:spLocks noChangeArrowheads="1"/>
          </p:cNvSpPr>
          <p:nvPr/>
        </p:nvSpPr>
        <p:spPr bwMode="auto">
          <a:xfrm>
            <a:off x="685800" y="904875"/>
            <a:ext cx="2743200" cy="4044950"/>
          </a:xfrm>
          <a:prstGeom prst="rect">
            <a:avLst/>
          </a:prstGeom>
          <a:noFill/>
          <a:ln w="9525">
            <a:noFill/>
            <a:miter lim="800000"/>
            <a:headEnd/>
            <a:tailEnd/>
          </a:ln>
        </p:spPr>
        <p:txBody>
          <a:bodyPr>
            <a:prstTxWarp prst="textNoShape">
              <a:avLst/>
            </a:prstTxWarp>
            <a:spAutoFit/>
          </a:bodyPr>
          <a:lstStyle/>
          <a:p>
            <a:pPr>
              <a:lnSpc>
                <a:spcPct val="180000"/>
              </a:lnSpc>
              <a:buFontTx/>
              <a:buChar char="•"/>
            </a:pPr>
            <a:r>
              <a:rPr lang="en-US" b="1">
                <a:latin typeface="Helvetica" pitchFamily="-84" charset="0"/>
                <a:ea typeface="Helvetica" pitchFamily="-84" charset="0"/>
                <a:cs typeface="Helvetica" pitchFamily="-84" charset="0"/>
              </a:rPr>
              <a:t> Nr. of nodes:</a:t>
            </a:r>
          </a:p>
          <a:p>
            <a:pPr>
              <a:lnSpc>
                <a:spcPct val="180000"/>
              </a:lnSpc>
              <a:buFontTx/>
              <a:buChar char="•"/>
            </a:pPr>
            <a:r>
              <a:rPr lang="en-US" b="1">
                <a:latin typeface="Helvetica" pitchFamily="-84" charset="0"/>
                <a:ea typeface="Helvetica" pitchFamily="-84" charset="0"/>
                <a:cs typeface="Helvetica" pitchFamily="-84" charset="0"/>
              </a:rPr>
              <a:t> Nr. of links:</a:t>
            </a:r>
          </a:p>
          <a:p>
            <a:pPr>
              <a:lnSpc>
                <a:spcPct val="180000"/>
              </a:lnSpc>
              <a:buFontTx/>
              <a:buChar char="•"/>
            </a:pPr>
            <a:r>
              <a:rPr lang="en-US" b="1">
                <a:latin typeface="Helvetica" pitchFamily="-84" charset="0"/>
                <a:ea typeface="Helvetica" pitchFamily="-84" charset="0"/>
                <a:cs typeface="Helvetica" pitchFamily="-84" charset="0"/>
              </a:rPr>
              <a:t>Average degree:</a:t>
            </a:r>
          </a:p>
          <a:p>
            <a:pPr>
              <a:lnSpc>
                <a:spcPct val="180000"/>
              </a:lnSpc>
              <a:buFontTx/>
              <a:buChar char="•"/>
            </a:pPr>
            <a:r>
              <a:rPr lang="en-US" b="1">
                <a:latin typeface="Helvetica" pitchFamily="-84" charset="0"/>
                <a:ea typeface="Helvetica" pitchFamily="-84" charset="0"/>
                <a:cs typeface="Helvetica" pitchFamily="-84" charset="0"/>
              </a:rPr>
              <a:t>Degree dynamics</a:t>
            </a:r>
          </a:p>
          <a:p>
            <a:pPr>
              <a:lnSpc>
                <a:spcPct val="180000"/>
              </a:lnSpc>
              <a:buFontTx/>
              <a:buChar char="•"/>
            </a:pPr>
            <a:r>
              <a:rPr lang="en-US" b="1">
                <a:latin typeface="Helvetica" pitchFamily="-84" charset="0"/>
                <a:ea typeface="Helvetica" pitchFamily="-84" charset="0"/>
                <a:cs typeface="Helvetica" pitchFamily="-84" charset="0"/>
              </a:rPr>
              <a:t>Degree distribution:</a:t>
            </a:r>
          </a:p>
          <a:p>
            <a:pPr>
              <a:lnSpc>
                <a:spcPct val="180000"/>
              </a:lnSpc>
              <a:buFontTx/>
              <a:buChar char="•"/>
            </a:pPr>
            <a:r>
              <a:rPr lang="en-US" b="1">
                <a:latin typeface="Helvetica" pitchFamily="-84" charset="0"/>
                <a:ea typeface="Helvetica" pitchFamily="-84" charset="0"/>
                <a:cs typeface="Helvetica" pitchFamily="-84" charset="0"/>
              </a:rPr>
              <a:t>Average Path Length:</a:t>
            </a:r>
          </a:p>
          <a:p>
            <a:pPr>
              <a:lnSpc>
                <a:spcPct val="180000"/>
              </a:lnSpc>
              <a:buFontTx/>
              <a:buChar char="•"/>
            </a:pPr>
            <a:r>
              <a:rPr lang="en-US" b="1">
                <a:latin typeface="Helvetica" pitchFamily="-84" charset="0"/>
                <a:ea typeface="Helvetica" pitchFamily="-84" charset="0"/>
                <a:cs typeface="Helvetica" pitchFamily="-84" charset="0"/>
              </a:rPr>
              <a:t>Clustering Coefficient</a:t>
            </a:r>
            <a:r>
              <a:rPr lang="en-US" b="1"/>
              <a:t>:	</a:t>
            </a:r>
          </a:p>
        </p:txBody>
      </p:sp>
      <p:graphicFrame>
        <p:nvGraphicFramePr>
          <p:cNvPr id="71682" name="Object 4"/>
          <p:cNvGraphicFramePr>
            <a:graphicFrameLocks noChangeAspect="1"/>
          </p:cNvGraphicFramePr>
          <p:nvPr/>
        </p:nvGraphicFramePr>
        <p:xfrm>
          <a:off x="3487738" y="2027238"/>
          <a:ext cx="1401762" cy="436562"/>
        </p:xfrm>
        <a:graphic>
          <a:graphicData uri="http://schemas.openxmlformats.org/presentationml/2006/ole">
            <mc:AlternateContent xmlns:mc="http://schemas.openxmlformats.org/markup-compatibility/2006">
              <mc:Choice xmlns:v="urn:schemas-microsoft-com:vml" Requires="v">
                <p:oleObj name="Equation" r:id="rId3" imgW="952500" imgH="355600" progId="Equation.3">
                  <p:embed/>
                </p:oleObj>
              </mc:Choice>
              <mc:Fallback>
                <p:oleObj name="Equation" r:id="rId3" imgW="952500" imgH="355600" progId="Equation.3">
                  <p:embed/>
                  <p:pic>
                    <p:nvPicPr>
                      <p:cNvPr id="7168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2027238"/>
                        <a:ext cx="1401762"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3" name="Object 9"/>
          <p:cNvGraphicFramePr>
            <a:graphicFrameLocks noChangeAspect="1"/>
          </p:cNvGraphicFramePr>
          <p:nvPr/>
        </p:nvGraphicFramePr>
        <p:xfrm>
          <a:off x="3500438" y="1152525"/>
          <a:ext cx="711200" cy="212725"/>
        </p:xfrm>
        <a:graphic>
          <a:graphicData uri="http://schemas.openxmlformats.org/presentationml/2006/ole">
            <mc:AlternateContent xmlns:mc="http://schemas.openxmlformats.org/markup-compatibility/2006">
              <mc:Choice xmlns:v="urn:schemas-microsoft-com:vml" Requires="v">
                <p:oleObj name="Equation" r:id="rId5" imgW="355600" imgH="127000" progId="Equation.3">
                  <p:embed/>
                </p:oleObj>
              </mc:Choice>
              <mc:Fallback>
                <p:oleObj name="Equation" r:id="rId5" imgW="355600" imgH="127000" progId="Equation.3">
                  <p:embed/>
                  <p:pic>
                    <p:nvPicPr>
                      <p:cNvPr id="71683"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1152525"/>
                        <a:ext cx="711200"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4" name="Object 10"/>
          <p:cNvGraphicFramePr>
            <a:graphicFrameLocks noChangeAspect="1"/>
          </p:cNvGraphicFramePr>
          <p:nvPr/>
        </p:nvGraphicFramePr>
        <p:xfrm>
          <a:off x="3500438" y="1638300"/>
          <a:ext cx="847725" cy="241300"/>
        </p:xfrm>
        <a:graphic>
          <a:graphicData uri="http://schemas.openxmlformats.org/presentationml/2006/ole">
            <mc:AlternateContent xmlns:mc="http://schemas.openxmlformats.org/markup-compatibility/2006">
              <mc:Choice xmlns:v="urn:schemas-microsoft-com:vml" Requires="v">
                <p:oleObj name="Equation" r:id="rId7" imgW="482600" imgH="165100" progId="Equation.3">
                  <p:embed/>
                </p:oleObj>
              </mc:Choice>
              <mc:Fallback>
                <p:oleObj name="Equation" r:id="rId7" imgW="482600" imgH="165100" progId="Equation.3">
                  <p:embed/>
                  <p:pic>
                    <p:nvPicPr>
                      <p:cNvPr id="7168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0438" y="1638300"/>
                        <a:ext cx="847725"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5" name="Object 11"/>
          <p:cNvGraphicFramePr>
            <a:graphicFrameLocks noChangeAspect="1"/>
          </p:cNvGraphicFramePr>
          <p:nvPr/>
        </p:nvGraphicFramePr>
        <p:xfrm>
          <a:off x="3506788" y="3063875"/>
          <a:ext cx="1897062" cy="290513"/>
        </p:xfrm>
        <a:graphic>
          <a:graphicData uri="http://schemas.openxmlformats.org/presentationml/2006/ole">
            <mc:AlternateContent xmlns:mc="http://schemas.openxmlformats.org/markup-compatibility/2006">
              <mc:Choice xmlns:v="urn:schemas-microsoft-com:vml" Requires="v">
                <p:oleObj name="Equation" r:id="rId9" imgW="1104900" imgH="203200" progId="Equation.3">
                  <p:embed/>
                </p:oleObj>
              </mc:Choice>
              <mc:Fallback>
                <p:oleObj name="Equation" r:id="rId9" imgW="1104900" imgH="203200" progId="Equation.3">
                  <p:embed/>
                  <p:pic>
                    <p:nvPicPr>
                      <p:cNvPr id="7168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6788" y="3063875"/>
                        <a:ext cx="1897062"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0" name="Text Box 12"/>
          <p:cNvSpPr txBox="1">
            <a:spLocks noChangeArrowheads="1"/>
          </p:cNvSpPr>
          <p:nvPr/>
        </p:nvSpPr>
        <p:spPr bwMode="auto">
          <a:xfrm>
            <a:off x="685800" y="4741863"/>
            <a:ext cx="6762750" cy="415925"/>
          </a:xfrm>
          <a:prstGeom prst="rect">
            <a:avLst/>
          </a:prstGeom>
          <a:noFill/>
          <a:ln w="9525">
            <a:noFill/>
            <a:miter lim="800000"/>
            <a:headEnd/>
            <a:tailEnd/>
          </a:ln>
        </p:spPr>
        <p:txBody>
          <a:bodyPr>
            <a:prstTxWarp prst="textNoShape">
              <a:avLst/>
            </a:prstTxWarp>
            <a:spAutoFit/>
          </a:bodyPr>
          <a:lstStyle/>
          <a:p>
            <a:pPr>
              <a:lnSpc>
                <a:spcPct val="120000"/>
              </a:lnSpc>
            </a:pPr>
            <a:r>
              <a:rPr lang="en-US">
                <a:solidFill>
                  <a:srgbClr val="FF0000"/>
                </a:solidFill>
                <a:latin typeface="Helvetica" pitchFamily="-84" charset="0"/>
                <a:ea typeface="Helvetica" pitchFamily="-84" charset="0"/>
                <a:cs typeface="Helvetica" pitchFamily="-84" charset="0"/>
              </a:rPr>
              <a:t>The network grows,  but the degree distribution is stationary.</a:t>
            </a:r>
            <a:endParaRPr lang="en-US" sz="2400">
              <a:solidFill>
                <a:srgbClr val="FF0000"/>
              </a:solidFill>
              <a:latin typeface="Helvetica" pitchFamily="-84" charset="0"/>
              <a:ea typeface="Helvetica" pitchFamily="-84" charset="0"/>
              <a:cs typeface="Helvetica" pitchFamily="-84" charset="0"/>
            </a:endParaRPr>
          </a:p>
        </p:txBody>
      </p:sp>
      <p:graphicFrame>
        <p:nvGraphicFramePr>
          <p:cNvPr id="71686" name="Object 6"/>
          <p:cNvGraphicFramePr>
            <a:graphicFrameLocks noChangeAspect="1"/>
          </p:cNvGraphicFramePr>
          <p:nvPr/>
        </p:nvGraphicFramePr>
        <p:xfrm>
          <a:off x="3500438" y="2451100"/>
          <a:ext cx="1903412" cy="542925"/>
        </p:xfrm>
        <a:graphic>
          <a:graphicData uri="http://schemas.openxmlformats.org/presentationml/2006/ole">
            <mc:AlternateContent xmlns:mc="http://schemas.openxmlformats.org/markup-compatibility/2006">
              <mc:Choice xmlns:v="urn:schemas-microsoft-com:vml" Requires="v">
                <p:oleObj name="Equation" r:id="rId11" imgW="1371600" imgH="469900" progId="Equation.3">
                  <p:embed/>
                </p:oleObj>
              </mc:Choice>
              <mc:Fallback>
                <p:oleObj name="Equation" r:id="rId11" imgW="1371600" imgH="469900" progId="Equation.3">
                  <p:embed/>
                  <p:pic>
                    <p:nvPicPr>
                      <p:cNvPr id="71686"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0438" y="2451100"/>
                        <a:ext cx="1903412"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1" name="TextBox 11"/>
          <p:cNvSpPr txBox="1">
            <a:spLocks noChangeArrowheads="1"/>
          </p:cNvSpPr>
          <p:nvPr/>
        </p:nvSpPr>
        <p:spPr bwMode="auto">
          <a:xfrm>
            <a:off x="5792788" y="2486025"/>
            <a:ext cx="2498725" cy="369888"/>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β: dynamical exponent</a:t>
            </a:r>
          </a:p>
        </p:txBody>
      </p:sp>
      <p:sp>
        <p:nvSpPr>
          <p:cNvPr id="71692" name="TextBox 12"/>
          <p:cNvSpPr txBox="1">
            <a:spLocks noChangeArrowheads="1"/>
          </p:cNvSpPr>
          <p:nvPr/>
        </p:nvSpPr>
        <p:spPr bwMode="auto">
          <a:xfrm>
            <a:off x="5805488" y="3000375"/>
            <a:ext cx="2173287" cy="369888"/>
          </a:xfrm>
          <a:prstGeom prst="rect">
            <a:avLst/>
          </a:prstGeom>
          <a:noFill/>
          <a:ln w="9525">
            <a:noFill/>
            <a:miter lim="800000"/>
            <a:headEnd/>
            <a:tailEnd/>
          </a:ln>
        </p:spPr>
        <p:txBody>
          <a:bodyPr wrap="none">
            <a:prstTxWarp prst="textNoShape">
              <a:avLst/>
            </a:prstTxWarp>
            <a:spAutoFit/>
          </a:bodyPr>
          <a:lstStyle/>
          <a:p>
            <a:r>
              <a:rPr lang="hu-HU">
                <a:latin typeface="Helvetica" pitchFamily="-84" charset="0"/>
                <a:ea typeface="Helvetica" pitchFamily="-84" charset="0"/>
                <a:cs typeface="Helvetica" pitchFamily="-84" charset="0"/>
              </a:rPr>
              <a:t>γ: degree exponent</a:t>
            </a:r>
          </a:p>
        </p:txBody>
      </p:sp>
      <p:graphicFrame>
        <p:nvGraphicFramePr>
          <p:cNvPr id="71687" name="Object 7"/>
          <p:cNvGraphicFramePr>
            <a:graphicFrameLocks noChangeAspect="1"/>
          </p:cNvGraphicFramePr>
          <p:nvPr/>
        </p:nvGraphicFramePr>
        <p:xfrm>
          <a:off x="3589338" y="3471863"/>
          <a:ext cx="1104900" cy="519112"/>
        </p:xfrm>
        <a:graphic>
          <a:graphicData uri="http://schemas.openxmlformats.org/presentationml/2006/ole">
            <mc:AlternateContent xmlns:mc="http://schemas.openxmlformats.org/markup-compatibility/2006">
              <mc:Choice xmlns:v="urn:schemas-microsoft-com:vml" Requires="v">
                <p:oleObj name="Equation" r:id="rId13" imgW="698400" imgH="393480" progId="Equation.3">
                  <p:embed/>
                </p:oleObj>
              </mc:Choice>
              <mc:Fallback>
                <p:oleObj name="Equation" r:id="rId13" imgW="698400" imgH="393480" progId="Equation.3">
                  <p:embed/>
                  <p:pic>
                    <p:nvPicPr>
                      <p:cNvPr id="71687"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89338" y="3471863"/>
                        <a:ext cx="1104900"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88" name="Object 8"/>
          <p:cNvGraphicFramePr>
            <a:graphicFrameLocks noChangeAspect="1"/>
          </p:cNvGraphicFramePr>
          <p:nvPr/>
        </p:nvGraphicFramePr>
        <p:xfrm>
          <a:off x="3594100" y="4016375"/>
          <a:ext cx="1082675" cy="466725"/>
        </p:xfrm>
        <a:graphic>
          <a:graphicData uri="http://schemas.openxmlformats.org/presentationml/2006/ole">
            <mc:AlternateContent xmlns:mc="http://schemas.openxmlformats.org/markup-compatibility/2006">
              <mc:Choice xmlns:v="urn:schemas-microsoft-com:vml" Requires="v">
                <p:oleObj name="Equation" r:id="rId15" imgW="736600" imgH="381000" progId="Equation.3">
                  <p:embed/>
                </p:oleObj>
              </mc:Choice>
              <mc:Fallback>
                <p:oleObj name="Equation" r:id="rId15" imgW="736600" imgH="381000" progId="Equation.3">
                  <p:embed/>
                  <p:pic>
                    <p:nvPicPr>
                      <p:cNvPr id="71688"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94100" y="4016375"/>
                        <a:ext cx="108267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SUMMARY: PROPERTIES OF THE BA MODEL</a:t>
            </a:r>
          </a:p>
        </p:txBody>
      </p:sp>
      <p:sp>
        <p:nvSpPr>
          <p:cNvPr id="1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33670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706" name="Straight Arrow Connector 3"/>
          <p:cNvCxnSpPr>
            <a:cxnSpLocks noChangeShapeType="1"/>
          </p:cNvCxnSpPr>
          <p:nvPr/>
        </p:nvCxnSpPr>
        <p:spPr bwMode="auto">
          <a:xfrm>
            <a:off x="533400" y="2559050"/>
            <a:ext cx="8229600" cy="1588"/>
          </a:xfrm>
          <a:prstGeom prst="straightConnector1">
            <a:avLst/>
          </a:prstGeom>
          <a:noFill/>
          <a:ln w="9525">
            <a:solidFill>
              <a:schemeClr val="tx1"/>
            </a:solidFill>
            <a:round/>
            <a:headEnd/>
            <a:tailEnd type="arrow" w="med" len="med"/>
          </a:ln>
        </p:spPr>
      </p:cxnSp>
      <p:sp>
        <p:nvSpPr>
          <p:cNvPr id="72707" name="TextBox 7"/>
          <p:cNvSpPr txBox="1">
            <a:spLocks noChangeArrowheads="1"/>
          </p:cNvSpPr>
          <p:nvPr/>
        </p:nvSpPr>
        <p:spPr bwMode="auto">
          <a:xfrm>
            <a:off x="80963" y="2498725"/>
            <a:ext cx="588962"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γ=1</a:t>
            </a:r>
          </a:p>
        </p:txBody>
      </p:sp>
      <p:sp>
        <p:nvSpPr>
          <p:cNvPr id="72708" name="TextBox 8"/>
          <p:cNvSpPr txBox="1">
            <a:spLocks noChangeArrowheads="1"/>
          </p:cNvSpPr>
          <p:nvPr/>
        </p:nvSpPr>
        <p:spPr bwMode="auto">
          <a:xfrm>
            <a:off x="3205163" y="2498725"/>
            <a:ext cx="595312"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γ=2</a:t>
            </a:r>
          </a:p>
        </p:txBody>
      </p:sp>
      <p:sp>
        <p:nvSpPr>
          <p:cNvPr id="72709" name="TextBox 9"/>
          <p:cNvSpPr txBox="1">
            <a:spLocks noChangeArrowheads="1"/>
          </p:cNvSpPr>
          <p:nvPr/>
        </p:nvSpPr>
        <p:spPr bwMode="auto">
          <a:xfrm>
            <a:off x="6329363" y="2498725"/>
            <a:ext cx="588962"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γ=3</a:t>
            </a:r>
          </a:p>
        </p:txBody>
      </p:sp>
      <p:cxnSp>
        <p:nvCxnSpPr>
          <p:cNvPr id="72710" name="Straight Connector 11"/>
          <p:cNvCxnSpPr>
            <a:cxnSpLocks noChangeShapeType="1"/>
          </p:cNvCxnSpPr>
          <p:nvPr/>
        </p:nvCxnSpPr>
        <p:spPr bwMode="auto">
          <a:xfrm rot="5400000">
            <a:off x="484188" y="2559050"/>
            <a:ext cx="252412" cy="1588"/>
          </a:xfrm>
          <a:prstGeom prst="line">
            <a:avLst/>
          </a:prstGeom>
          <a:noFill/>
          <a:ln w="22225">
            <a:solidFill>
              <a:schemeClr val="tx1"/>
            </a:solidFill>
            <a:round/>
            <a:headEnd/>
            <a:tailEnd/>
          </a:ln>
        </p:spPr>
      </p:cxnSp>
      <p:cxnSp>
        <p:nvCxnSpPr>
          <p:cNvPr id="72711" name="Straight Connector 13"/>
          <p:cNvCxnSpPr>
            <a:cxnSpLocks noChangeShapeType="1"/>
          </p:cNvCxnSpPr>
          <p:nvPr/>
        </p:nvCxnSpPr>
        <p:spPr bwMode="auto">
          <a:xfrm rot="5400000">
            <a:off x="3607594" y="2558256"/>
            <a:ext cx="254000" cy="1588"/>
          </a:xfrm>
          <a:prstGeom prst="line">
            <a:avLst/>
          </a:prstGeom>
          <a:noFill/>
          <a:ln w="22225">
            <a:solidFill>
              <a:schemeClr val="tx1"/>
            </a:solidFill>
            <a:round/>
            <a:headEnd/>
            <a:tailEnd/>
          </a:ln>
        </p:spPr>
      </p:cxnSp>
      <p:cxnSp>
        <p:nvCxnSpPr>
          <p:cNvPr id="72712" name="Straight Connector 14"/>
          <p:cNvCxnSpPr>
            <a:cxnSpLocks noChangeShapeType="1"/>
          </p:cNvCxnSpPr>
          <p:nvPr/>
        </p:nvCxnSpPr>
        <p:spPr bwMode="auto">
          <a:xfrm rot="5400000">
            <a:off x="6731794" y="2558256"/>
            <a:ext cx="254000" cy="1588"/>
          </a:xfrm>
          <a:prstGeom prst="line">
            <a:avLst/>
          </a:prstGeom>
          <a:noFill/>
          <a:ln w="22225">
            <a:solidFill>
              <a:schemeClr val="tx1"/>
            </a:solidFill>
            <a:round/>
            <a:headEnd/>
            <a:tailEnd/>
          </a:ln>
        </p:spPr>
      </p:cxnSp>
      <p:sp>
        <p:nvSpPr>
          <p:cNvPr id="72713" name="TextBox 17"/>
          <p:cNvSpPr txBox="1">
            <a:spLocks noChangeArrowheads="1"/>
          </p:cNvSpPr>
          <p:nvPr/>
        </p:nvSpPr>
        <p:spPr bwMode="auto">
          <a:xfrm>
            <a:off x="2632075" y="2876550"/>
            <a:ext cx="1593850" cy="369888"/>
          </a:xfrm>
          <a:prstGeom prst="rect">
            <a:avLst/>
          </a:prstGeom>
          <a:solidFill>
            <a:srgbClr val="FF0000">
              <a:alpha val="54117"/>
            </a:srgbClr>
          </a:solidFill>
          <a:ln w="9525">
            <a:noFill/>
            <a:miter lim="800000"/>
            <a:headEnd/>
            <a:tailEnd/>
          </a:ln>
        </p:spPr>
        <p:txBody>
          <a:bodyPr wrap="none">
            <a:prstTxWarp prst="textNoShape">
              <a:avLst/>
            </a:prstTxWarp>
            <a:spAutoFit/>
          </a:bodyPr>
          <a:lstStyle/>
          <a:p>
            <a:pPr algn="ctr"/>
            <a:r>
              <a:rPr lang="en-US">
                <a:latin typeface="Helvetica" pitchFamily="-84" charset="0"/>
                <a:ea typeface="Helvetica" pitchFamily="-84" charset="0"/>
                <a:cs typeface="Helvetica" pitchFamily="-84" charset="0"/>
              </a:rPr>
              <a:t>&lt;k</a:t>
            </a:r>
            <a:r>
              <a:rPr lang="en-US" baseline="30000">
                <a:latin typeface="Helvetica" pitchFamily="-84" charset="0"/>
                <a:ea typeface="Helvetica" pitchFamily="-84" charset="0"/>
                <a:cs typeface="Helvetica" pitchFamily="-84" charset="0"/>
              </a:rPr>
              <a:t>2</a:t>
            </a:r>
            <a:r>
              <a:rPr lang="en-US">
                <a:latin typeface="Helvetica" pitchFamily="-84" charset="0"/>
                <a:ea typeface="Helvetica" pitchFamily="-84" charset="0"/>
                <a:cs typeface="Helvetica" pitchFamily="-84" charset="0"/>
              </a:rPr>
              <a:t>&gt; diverges</a:t>
            </a:r>
          </a:p>
        </p:txBody>
      </p:sp>
      <p:sp>
        <p:nvSpPr>
          <p:cNvPr id="19" name="TextBox 18"/>
          <p:cNvSpPr txBox="1"/>
          <p:nvPr/>
        </p:nvSpPr>
        <p:spPr>
          <a:xfrm>
            <a:off x="7777163" y="2876550"/>
            <a:ext cx="1209675" cy="369888"/>
          </a:xfrm>
          <a:prstGeom prst="rect">
            <a:avLst/>
          </a:prstGeom>
          <a:solidFill>
            <a:schemeClr val="accent1">
              <a:lumMod val="60000"/>
              <a:lumOff val="40000"/>
              <a:alpha val="54000"/>
            </a:schemeClr>
          </a:solidFill>
        </p:spPr>
        <p:txBody>
          <a:bodyPr wrap="none">
            <a:prstTxWarp prst="textNoShape">
              <a:avLst/>
            </a:prstTxWarp>
            <a:spAutoFit/>
          </a:bodyPr>
          <a:lstStyle/>
          <a:p>
            <a:pPr algn="ctr">
              <a:defRPr/>
            </a:pPr>
            <a:r>
              <a:rPr lang="en-US" dirty="0">
                <a:latin typeface="Helvetica"/>
                <a:cs typeface="Helvetica"/>
              </a:rPr>
              <a:t>&lt;k</a:t>
            </a:r>
            <a:r>
              <a:rPr lang="en-US" baseline="30000" dirty="0">
                <a:latin typeface="Helvetica"/>
                <a:cs typeface="Helvetica"/>
              </a:rPr>
              <a:t>2</a:t>
            </a:r>
            <a:r>
              <a:rPr lang="en-US" dirty="0">
                <a:latin typeface="Helvetica"/>
                <a:cs typeface="Helvetica"/>
              </a:rPr>
              <a:t>&gt; finite</a:t>
            </a:r>
          </a:p>
        </p:txBody>
      </p:sp>
      <p:cxnSp>
        <p:nvCxnSpPr>
          <p:cNvPr id="72715" name="Straight Arrow Connector 30"/>
          <p:cNvCxnSpPr>
            <a:cxnSpLocks noChangeShapeType="1"/>
          </p:cNvCxnSpPr>
          <p:nvPr/>
        </p:nvCxnSpPr>
        <p:spPr bwMode="auto">
          <a:xfrm rot="5400000">
            <a:off x="3677444" y="2228056"/>
            <a:ext cx="571500" cy="1588"/>
          </a:xfrm>
          <a:prstGeom prst="straightConnector1">
            <a:avLst/>
          </a:prstGeom>
          <a:noFill/>
          <a:ln w="9525">
            <a:solidFill>
              <a:schemeClr val="tx1"/>
            </a:solidFill>
            <a:round/>
            <a:headEnd/>
            <a:tailEnd type="arrow" w="med" len="med"/>
          </a:ln>
        </p:spPr>
      </p:cxnSp>
      <p:cxnSp>
        <p:nvCxnSpPr>
          <p:cNvPr id="72716" name="Straight Arrow Connector 31"/>
          <p:cNvCxnSpPr>
            <a:cxnSpLocks noChangeShapeType="1"/>
          </p:cNvCxnSpPr>
          <p:nvPr/>
        </p:nvCxnSpPr>
        <p:spPr bwMode="auto">
          <a:xfrm rot="5400000">
            <a:off x="4820444" y="2228056"/>
            <a:ext cx="571500" cy="1588"/>
          </a:xfrm>
          <a:prstGeom prst="straightConnector1">
            <a:avLst/>
          </a:prstGeom>
          <a:noFill/>
          <a:ln w="9525">
            <a:solidFill>
              <a:schemeClr val="tx1"/>
            </a:solidFill>
            <a:round/>
            <a:headEnd/>
            <a:tailEnd type="arrow" w="med" len="med"/>
          </a:ln>
        </p:spPr>
      </p:cxnSp>
      <p:cxnSp>
        <p:nvCxnSpPr>
          <p:cNvPr id="72717" name="Straight Arrow Connector 32"/>
          <p:cNvCxnSpPr>
            <a:cxnSpLocks noChangeShapeType="1"/>
          </p:cNvCxnSpPr>
          <p:nvPr/>
        </p:nvCxnSpPr>
        <p:spPr bwMode="auto">
          <a:xfrm rot="5400000">
            <a:off x="5211763" y="2165350"/>
            <a:ext cx="700088" cy="1587"/>
          </a:xfrm>
          <a:prstGeom prst="straightConnector1">
            <a:avLst/>
          </a:prstGeom>
          <a:noFill/>
          <a:ln w="9525">
            <a:solidFill>
              <a:schemeClr val="tx1"/>
            </a:solidFill>
            <a:round/>
            <a:headEnd/>
            <a:tailEnd type="arrow" w="med" len="med"/>
          </a:ln>
        </p:spPr>
      </p:cxnSp>
      <p:cxnSp>
        <p:nvCxnSpPr>
          <p:cNvPr id="72718" name="Straight Arrow Connector 33"/>
          <p:cNvCxnSpPr>
            <a:cxnSpLocks noChangeShapeType="1"/>
          </p:cNvCxnSpPr>
          <p:nvPr/>
        </p:nvCxnSpPr>
        <p:spPr bwMode="auto">
          <a:xfrm rot="5400000">
            <a:off x="4457701" y="2324100"/>
            <a:ext cx="381000" cy="3175"/>
          </a:xfrm>
          <a:prstGeom prst="straightConnector1">
            <a:avLst/>
          </a:prstGeom>
          <a:noFill/>
          <a:ln w="9525">
            <a:solidFill>
              <a:schemeClr val="tx1"/>
            </a:solidFill>
            <a:round/>
            <a:headEnd/>
            <a:tailEnd type="arrow" w="med" len="med"/>
          </a:ln>
        </p:spPr>
      </p:cxnSp>
      <p:sp>
        <p:nvSpPr>
          <p:cNvPr id="72719" name="TextBox 34"/>
          <p:cNvSpPr txBox="1">
            <a:spLocks noChangeArrowheads="1"/>
          </p:cNvSpPr>
          <p:nvPr/>
        </p:nvSpPr>
        <p:spPr bwMode="auto">
          <a:xfrm>
            <a:off x="3697288" y="1673225"/>
            <a:ext cx="544512" cy="369888"/>
          </a:xfrm>
          <a:prstGeom prst="rect">
            <a:avLst/>
          </a:prstGeom>
          <a:noFill/>
          <a:ln w="9525">
            <a:noFill/>
            <a:miter lim="800000"/>
            <a:headEnd/>
            <a:tailEnd/>
          </a:ln>
        </p:spPr>
        <p:txBody>
          <a:bodyPr wrap="none">
            <a:prstTxWarp prst="textNoShape">
              <a:avLst/>
            </a:prstTxWarp>
            <a:spAutoFit/>
          </a:bodyPr>
          <a:lstStyle/>
          <a:p>
            <a:r>
              <a:rPr lang="en-US"/>
              <a:t>γ</a:t>
            </a:r>
            <a:r>
              <a:rPr lang="en-US" baseline="30000"/>
              <a:t>w</a:t>
            </a:r>
            <a:r>
              <a:rPr lang="en-US" baseline="-25000"/>
              <a:t>in</a:t>
            </a:r>
            <a:endParaRPr lang="en-US"/>
          </a:p>
        </p:txBody>
      </p:sp>
      <p:sp>
        <p:nvSpPr>
          <p:cNvPr id="72720" name="TextBox 35"/>
          <p:cNvSpPr txBox="1">
            <a:spLocks noChangeArrowheads="1"/>
          </p:cNvSpPr>
          <p:nvPr/>
        </p:nvSpPr>
        <p:spPr bwMode="auto">
          <a:xfrm>
            <a:off x="4811713" y="1673225"/>
            <a:ext cx="638175" cy="369888"/>
          </a:xfrm>
          <a:prstGeom prst="rect">
            <a:avLst/>
          </a:prstGeom>
          <a:noFill/>
          <a:ln w="9525">
            <a:noFill/>
            <a:miter lim="800000"/>
            <a:headEnd/>
            <a:tailEnd/>
          </a:ln>
        </p:spPr>
        <p:txBody>
          <a:bodyPr wrap="none">
            <a:prstTxWarp prst="textNoShape">
              <a:avLst/>
            </a:prstTxWarp>
            <a:spAutoFit/>
          </a:bodyPr>
          <a:lstStyle/>
          <a:p>
            <a:r>
              <a:rPr lang="en-US"/>
              <a:t>γ</a:t>
            </a:r>
            <a:r>
              <a:rPr lang="en-US" baseline="30000"/>
              <a:t>w</a:t>
            </a:r>
            <a:r>
              <a:rPr lang="en-US" baseline="-25000"/>
              <a:t>out</a:t>
            </a:r>
            <a:endParaRPr lang="en-US"/>
          </a:p>
        </p:txBody>
      </p:sp>
      <p:sp>
        <p:nvSpPr>
          <p:cNvPr id="72721" name="TextBox 36"/>
          <p:cNvSpPr txBox="1">
            <a:spLocks noChangeArrowheads="1"/>
          </p:cNvSpPr>
          <p:nvPr/>
        </p:nvSpPr>
        <p:spPr bwMode="auto">
          <a:xfrm>
            <a:off x="5334000" y="1498600"/>
            <a:ext cx="711200"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intern</a:t>
            </a:r>
            <a:endParaRPr lang="en-US">
              <a:latin typeface="Helvetica" pitchFamily="-84" charset="0"/>
              <a:ea typeface="Helvetica" pitchFamily="-84" charset="0"/>
              <a:cs typeface="Helvetica" pitchFamily="-84" charset="0"/>
            </a:endParaRPr>
          </a:p>
        </p:txBody>
      </p:sp>
      <p:sp>
        <p:nvSpPr>
          <p:cNvPr id="72722" name="TextBox 39"/>
          <p:cNvSpPr txBox="1">
            <a:spLocks noChangeArrowheads="1"/>
          </p:cNvSpPr>
          <p:nvPr/>
        </p:nvSpPr>
        <p:spPr bwMode="auto">
          <a:xfrm>
            <a:off x="4343400" y="1863725"/>
            <a:ext cx="668338"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actor</a:t>
            </a:r>
            <a:endParaRPr lang="en-US">
              <a:latin typeface="Helvetica" pitchFamily="-84" charset="0"/>
              <a:ea typeface="Helvetica" pitchFamily="-84" charset="0"/>
              <a:cs typeface="Helvetica" pitchFamily="-84" charset="0"/>
            </a:endParaRPr>
          </a:p>
        </p:txBody>
      </p:sp>
      <p:sp>
        <p:nvSpPr>
          <p:cNvPr id="72723" name="TextBox 40"/>
          <p:cNvSpPr txBox="1">
            <a:spLocks noChangeArrowheads="1"/>
          </p:cNvSpPr>
          <p:nvPr/>
        </p:nvSpPr>
        <p:spPr bwMode="auto">
          <a:xfrm>
            <a:off x="5030788" y="1054100"/>
            <a:ext cx="736600"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collab</a:t>
            </a:r>
            <a:endParaRPr lang="en-US">
              <a:latin typeface="Helvetica" pitchFamily="-84" charset="0"/>
              <a:ea typeface="Helvetica" pitchFamily="-84" charset="0"/>
              <a:cs typeface="Helvetica" pitchFamily="-84" charset="0"/>
            </a:endParaRPr>
          </a:p>
        </p:txBody>
      </p:sp>
      <p:cxnSp>
        <p:nvCxnSpPr>
          <p:cNvPr id="72724" name="Straight Arrow Connector 41"/>
          <p:cNvCxnSpPr>
            <a:cxnSpLocks noChangeShapeType="1"/>
          </p:cNvCxnSpPr>
          <p:nvPr/>
        </p:nvCxnSpPr>
        <p:spPr bwMode="auto">
          <a:xfrm rot="5400000">
            <a:off x="4729957" y="1910556"/>
            <a:ext cx="1206500" cy="1587"/>
          </a:xfrm>
          <a:prstGeom prst="straightConnector1">
            <a:avLst/>
          </a:prstGeom>
          <a:noFill/>
          <a:ln w="9525">
            <a:solidFill>
              <a:schemeClr val="tx1"/>
            </a:solidFill>
            <a:round/>
            <a:headEnd/>
            <a:tailEnd type="arrow" w="med" len="med"/>
          </a:ln>
        </p:spPr>
      </p:cxnSp>
      <p:cxnSp>
        <p:nvCxnSpPr>
          <p:cNvPr id="72725" name="Straight Arrow Connector 44"/>
          <p:cNvCxnSpPr>
            <a:cxnSpLocks noChangeShapeType="1"/>
          </p:cNvCxnSpPr>
          <p:nvPr/>
        </p:nvCxnSpPr>
        <p:spPr bwMode="auto">
          <a:xfrm rot="5400000">
            <a:off x="5180013" y="2133600"/>
            <a:ext cx="763588" cy="1587"/>
          </a:xfrm>
          <a:prstGeom prst="straightConnector1">
            <a:avLst/>
          </a:prstGeom>
          <a:noFill/>
          <a:ln w="9525">
            <a:solidFill>
              <a:schemeClr val="tx1"/>
            </a:solidFill>
            <a:round/>
            <a:headEnd/>
            <a:tailEnd type="arrow" w="med" len="med"/>
          </a:ln>
        </p:spPr>
      </p:cxnSp>
      <p:cxnSp>
        <p:nvCxnSpPr>
          <p:cNvPr id="72726" name="Straight Arrow Connector 45"/>
          <p:cNvCxnSpPr>
            <a:cxnSpLocks noChangeShapeType="1"/>
          </p:cNvCxnSpPr>
          <p:nvPr/>
        </p:nvCxnSpPr>
        <p:spPr bwMode="auto">
          <a:xfrm rot="5400000">
            <a:off x="3728244" y="1974056"/>
            <a:ext cx="1079500" cy="1588"/>
          </a:xfrm>
          <a:prstGeom prst="straightConnector1">
            <a:avLst/>
          </a:prstGeom>
          <a:noFill/>
          <a:ln w="9525">
            <a:solidFill>
              <a:schemeClr val="tx1"/>
            </a:solidFill>
            <a:round/>
            <a:headEnd/>
            <a:tailEnd type="arrow" w="med" len="med"/>
          </a:ln>
        </p:spPr>
      </p:cxnSp>
      <p:sp>
        <p:nvSpPr>
          <p:cNvPr id="72727" name="TextBox 47"/>
          <p:cNvSpPr txBox="1">
            <a:spLocks noChangeArrowheads="1"/>
          </p:cNvSpPr>
          <p:nvPr/>
        </p:nvSpPr>
        <p:spPr bwMode="auto">
          <a:xfrm>
            <a:off x="3937000" y="1228725"/>
            <a:ext cx="762000"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metab</a:t>
            </a:r>
            <a:endParaRPr lang="en-US">
              <a:latin typeface="Helvetica" pitchFamily="-84" charset="0"/>
              <a:ea typeface="Helvetica" pitchFamily="-84" charset="0"/>
              <a:cs typeface="Helvetica" pitchFamily="-84" charset="0"/>
            </a:endParaRPr>
          </a:p>
        </p:txBody>
      </p:sp>
      <p:cxnSp>
        <p:nvCxnSpPr>
          <p:cNvPr id="72728" name="Straight Arrow Connector 48"/>
          <p:cNvCxnSpPr>
            <a:cxnSpLocks noChangeShapeType="1"/>
          </p:cNvCxnSpPr>
          <p:nvPr/>
        </p:nvCxnSpPr>
        <p:spPr bwMode="auto">
          <a:xfrm rot="5400000">
            <a:off x="6668294" y="2323306"/>
            <a:ext cx="381000" cy="1588"/>
          </a:xfrm>
          <a:prstGeom prst="straightConnector1">
            <a:avLst/>
          </a:prstGeom>
          <a:noFill/>
          <a:ln w="9525">
            <a:solidFill>
              <a:schemeClr val="tx1"/>
            </a:solidFill>
            <a:round/>
            <a:headEnd/>
            <a:tailEnd type="arrow" w="med" len="med"/>
          </a:ln>
        </p:spPr>
      </p:cxnSp>
      <p:sp>
        <p:nvSpPr>
          <p:cNvPr id="72729" name="TextBox 49"/>
          <p:cNvSpPr txBox="1">
            <a:spLocks noChangeArrowheads="1"/>
          </p:cNvSpPr>
          <p:nvPr/>
        </p:nvSpPr>
        <p:spPr bwMode="auto">
          <a:xfrm>
            <a:off x="6553200" y="1927225"/>
            <a:ext cx="565150"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cita</a:t>
            </a:r>
            <a:endParaRPr lang="en-US">
              <a:latin typeface="Helvetica" pitchFamily="-84" charset="0"/>
              <a:ea typeface="Helvetica" pitchFamily="-84" charset="0"/>
              <a:cs typeface="Helvetica" pitchFamily="-84" charset="0"/>
            </a:endParaRPr>
          </a:p>
        </p:txBody>
      </p:sp>
      <p:cxnSp>
        <p:nvCxnSpPr>
          <p:cNvPr id="72730" name="Straight Arrow Connector 50"/>
          <p:cNvCxnSpPr>
            <a:cxnSpLocks noChangeShapeType="1"/>
          </p:cNvCxnSpPr>
          <p:nvPr/>
        </p:nvCxnSpPr>
        <p:spPr bwMode="auto">
          <a:xfrm rot="5400000">
            <a:off x="6096000" y="2133600"/>
            <a:ext cx="763588" cy="1588"/>
          </a:xfrm>
          <a:prstGeom prst="straightConnector1">
            <a:avLst/>
          </a:prstGeom>
          <a:noFill/>
          <a:ln w="9525">
            <a:solidFill>
              <a:schemeClr val="tx1"/>
            </a:solidFill>
            <a:round/>
            <a:headEnd/>
            <a:tailEnd type="arrow" w="med" len="med"/>
          </a:ln>
        </p:spPr>
      </p:cxnSp>
      <p:sp>
        <p:nvSpPr>
          <p:cNvPr id="72731" name="TextBox 51"/>
          <p:cNvSpPr txBox="1">
            <a:spLocks noChangeArrowheads="1"/>
          </p:cNvSpPr>
          <p:nvPr/>
        </p:nvSpPr>
        <p:spPr bwMode="auto">
          <a:xfrm>
            <a:off x="6156325" y="1498600"/>
            <a:ext cx="1019175"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synonyms</a:t>
            </a:r>
            <a:endParaRPr lang="en-US">
              <a:latin typeface="Helvetica" pitchFamily="-84" charset="0"/>
              <a:ea typeface="Helvetica" pitchFamily="-84" charset="0"/>
              <a:cs typeface="Helvetica" pitchFamily="-84" charset="0"/>
            </a:endParaRPr>
          </a:p>
        </p:txBody>
      </p:sp>
      <p:cxnSp>
        <p:nvCxnSpPr>
          <p:cNvPr id="72732" name="Straight Arrow Connector 52"/>
          <p:cNvCxnSpPr>
            <a:cxnSpLocks noChangeShapeType="1"/>
          </p:cNvCxnSpPr>
          <p:nvPr/>
        </p:nvCxnSpPr>
        <p:spPr bwMode="auto">
          <a:xfrm rot="5400000">
            <a:off x="7735094" y="2323306"/>
            <a:ext cx="381000" cy="1588"/>
          </a:xfrm>
          <a:prstGeom prst="straightConnector1">
            <a:avLst/>
          </a:prstGeom>
          <a:noFill/>
          <a:ln w="9525">
            <a:solidFill>
              <a:schemeClr val="tx1"/>
            </a:solidFill>
            <a:round/>
            <a:headEnd/>
            <a:tailEnd type="arrow" w="med" len="med"/>
          </a:ln>
        </p:spPr>
      </p:cxnSp>
      <p:sp>
        <p:nvSpPr>
          <p:cNvPr id="72733" name="TextBox 53"/>
          <p:cNvSpPr txBox="1">
            <a:spLocks noChangeArrowheads="1"/>
          </p:cNvSpPr>
          <p:nvPr/>
        </p:nvSpPr>
        <p:spPr bwMode="auto">
          <a:xfrm>
            <a:off x="7620000" y="1879600"/>
            <a:ext cx="569913" cy="369888"/>
          </a:xfrm>
          <a:prstGeom prst="rect">
            <a:avLst/>
          </a:prstGeom>
          <a:noFill/>
          <a:ln w="9525">
            <a:noFill/>
            <a:miter lim="800000"/>
            <a:headEnd/>
            <a:tailEnd/>
          </a:ln>
        </p:spPr>
        <p:txBody>
          <a:bodyPr wrap="none">
            <a:prstTxWarp prst="textNoShape">
              <a:avLst/>
            </a:prstTxWarp>
            <a:spAutoFit/>
          </a:bodyPr>
          <a:lstStyle/>
          <a:p>
            <a:r>
              <a:rPr lang="en-US">
                <a:latin typeface="Helvetica" pitchFamily="-84" charset="0"/>
                <a:ea typeface="Helvetica" pitchFamily="-84" charset="0"/>
                <a:cs typeface="Helvetica" pitchFamily="-84" charset="0"/>
              </a:rPr>
              <a:t>γ</a:t>
            </a:r>
            <a:r>
              <a:rPr lang="en-US" baseline="30000">
                <a:latin typeface="Helvetica" pitchFamily="-84" charset="0"/>
                <a:ea typeface="Helvetica" pitchFamily="-84" charset="0"/>
                <a:cs typeface="Helvetica" pitchFamily="-84" charset="0"/>
              </a:rPr>
              <a:t>sex</a:t>
            </a:r>
            <a:endParaRPr lang="en-US">
              <a:latin typeface="Helvetica" pitchFamily="-84" charset="0"/>
              <a:ea typeface="Helvetica" pitchFamily="-84" charset="0"/>
              <a:cs typeface="Helvetica" pitchFamily="-84" charset="0"/>
            </a:endParaRPr>
          </a:p>
        </p:txBody>
      </p:sp>
      <p:cxnSp>
        <p:nvCxnSpPr>
          <p:cNvPr id="63519" name="Straight Arrow Connector 50"/>
          <p:cNvCxnSpPr>
            <a:cxnSpLocks noChangeShapeType="1"/>
          </p:cNvCxnSpPr>
          <p:nvPr/>
        </p:nvCxnSpPr>
        <p:spPr bwMode="auto">
          <a:xfrm rot="16200000" flipV="1">
            <a:off x="6566694" y="3536157"/>
            <a:ext cx="581025" cy="1587"/>
          </a:xfrm>
          <a:prstGeom prst="straightConnector1">
            <a:avLst/>
          </a:prstGeom>
          <a:ln>
            <a:headEnd/>
            <a:tailEnd type="arrow" w="med" len="med"/>
          </a:ln>
        </p:spPr>
        <p:style>
          <a:lnRef idx="2">
            <a:schemeClr val="accent2"/>
          </a:lnRef>
          <a:fillRef idx="0">
            <a:schemeClr val="accent2"/>
          </a:fillRef>
          <a:effectRef idx="1">
            <a:schemeClr val="accent2"/>
          </a:effectRef>
          <a:fontRef idx="minor">
            <a:schemeClr val="tx1"/>
          </a:fontRef>
        </p:style>
      </p:cxnSp>
      <p:sp>
        <p:nvSpPr>
          <p:cNvPr id="72735" name="TextBox 39"/>
          <p:cNvSpPr txBox="1">
            <a:spLocks noChangeArrowheads="1"/>
          </p:cNvSpPr>
          <p:nvPr/>
        </p:nvSpPr>
        <p:spPr bwMode="auto">
          <a:xfrm>
            <a:off x="6308725" y="3841750"/>
            <a:ext cx="1135063" cy="338138"/>
          </a:xfrm>
          <a:prstGeom prst="rect">
            <a:avLst/>
          </a:prstGeom>
          <a:noFill/>
          <a:ln w="9525">
            <a:noFill/>
            <a:miter lim="800000"/>
            <a:headEnd/>
            <a:tailEnd/>
          </a:ln>
        </p:spPr>
        <p:txBody>
          <a:bodyPr wrap="none">
            <a:prstTxWarp prst="textNoShape">
              <a:avLst/>
            </a:prstTxWarp>
            <a:spAutoFit/>
          </a:bodyPr>
          <a:lstStyle/>
          <a:p>
            <a:r>
              <a:rPr lang="hu-HU" sz="1600" b="1">
                <a:solidFill>
                  <a:srgbClr val="FF0000"/>
                </a:solidFill>
                <a:latin typeface="Helvetica" pitchFamily="-84" charset="0"/>
                <a:ea typeface="Helvetica" pitchFamily="-84" charset="0"/>
                <a:cs typeface="Helvetica" pitchFamily="-84" charset="0"/>
              </a:rPr>
              <a:t>BA model</a:t>
            </a:r>
          </a:p>
        </p:txBody>
      </p:sp>
      <p:sp>
        <p:nvSpPr>
          <p:cNvPr id="63520" name="TextBox 40"/>
          <p:cNvSpPr txBox="1">
            <a:spLocks noChangeArrowheads="1"/>
          </p:cNvSpPr>
          <p:nvPr/>
        </p:nvSpPr>
        <p:spPr bwMode="auto">
          <a:xfrm>
            <a:off x="533400" y="4432300"/>
            <a:ext cx="5708650" cy="461963"/>
          </a:xfrm>
          <a:prstGeom prst="rect">
            <a:avLst/>
          </a:prstGeom>
          <a:noFill/>
          <a:ln w="9525">
            <a:noFill/>
            <a:miter lim="800000"/>
            <a:headEnd/>
            <a:tailEnd/>
          </a:ln>
        </p:spPr>
        <p:txBody>
          <a:bodyPr wrap="none">
            <a:prstTxWarp prst="textNoShape">
              <a:avLst/>
            </a:prstTxWarp>
            <a:spAutoFit/>
          </a:bodyPr>
          <a:lstStyle/>
          <a:p>
            <a:r>
              <a:rPr lang="hu-HU" sz="2400" b="1">
                <a:solidFill>
                  <a:srgbClr val="FF0000"/>
                </a:solidFill>
                <a:latin typeface="Helvetica" pitchFamily="-84" charset="0"/>
                <a:ea typeface="Helvetica" pitchFamily="-84" charset="0"/>
                <a:cs typeface="Helvetica" pitchFamily="-84" charset="0"/>
              </a:rPr>
              <a:t>Can we change the degree exponent?</a:t>
            </a:r>
          </a:p>
        </p:txBody>
      </p:sp>
      <p:sp>
        <p:nvSpPr>
          <p:cNvPr id="72738"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DEGREE EXPONENTS</a:t>
            </a:r>
          </a:p>
        </p:txBody>
      </p:sp>
      <p:sp>
        <p:nvSpPr>
          <p:cNvPr id="35"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108632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Optimization model for connecting new  router</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5263476" y="2381250"/>
            <a:ext cx="2760870" cy="508000"/>
          </a:xfrm>
          <a:prstGeom prst="rect">
            <a:avLst/>
          </a:prstGeom>
        </p:spPr>
      </p:pic>
      <p:pic>
        <p:nvPicPr>
          <p:cNvPr id="2" name="Picture 1"/>
          <p:cNvPicPr>
            <a:picLocks noChangeAspect="1"/>
          </p:cNvPicPr>
          <p:nvPr/>
        </p:nvPicPr>
        <p:blipFill rotWithShape="1">
          <a:blip r:embed="rId4"/>
          <a:srcRect t="67694"/>
          <a:stretch/>
        </p:blipFill>
        <p:spPr>
          <a:xfrm>
            <a:off x="4572000" y="3079750"/>
            <a:ext cx="4278047" cy="2422316"/>
          </a:xfrm>
          <a:prstGeom prst="rect">
            <a:avLst/>
          </a:prstGeom>
        </p:spPr>
      </p:pic>
      <p:pic>
        <p:nvPicPr>
          <p:cNvPr id="6" name="Picture 5"/>
          <p:cNvPicPr>
            <a:picLocks noChangeAspect="1"/>
          </p:cNvPicPr>
          <p:nvPr/>
        </p:nvPicPr>
        <p:blipFill rotWithShape="1">
          <a:blip r:embed="rId4"/>
          <a:srcRect b="32871"/>
          <a:stretch/>
        </p:blipFill>
        <p:spPr>
          <a:xfrm>
            <a:off x="118532" y="630764"/>
            <a:ext cx="4278047" cy="5033434"/>
          </a:xfrm>
          <a:prstGeom prst="rect">
            <a:avLst/>
          </a:prstGeom>
        </p:spPr>
      </p:pic>
      <p:sp>
        <p:nvSpPr>
          <p:cNvPr id="4" name="TextBox 3">
            <a:extLst>
              <a:ext uri="{FF2B5EF4-FFF2-40B4-BE49-F238E27FC236}">
                <a16:creationId xmlns:a16="http://schemas.microsoft.com/office/drawing/2014/main" id="{4D2A0911-2D48-4A3D-A364-8DB018786AC0}"/>
              </a:ext>
            </a:extLst>
          </p:cNvPr>
          <p:cNvSpPr txBox="1"/>
          <p:nvPr/>
        </p:nvSpPr>
        <p:spPr>
          <a:xfrm>
            <a:off x="4396579" y="630764"/>
            <a:ext cx="4747421" cy="1554272"/>
          </a:xfrm>
          <a:prstGeom prst="rect">
            <a:avLst/>
          </a:prstGeom>
          <a:noFill/>
        </p:spPr>
        <p:txBody>
          <a:bodyPr wrap="square" rtlCol="0">
            <a:spAutoFit/>
          </a:bodyPr>
          <a:lstStyle/>
          <a:p>
            <a:r>
              <a:rPr lang="en-US" dirty="0" err="1"/>
              <a:t>h</a:t>
            </a:r>
            <a:r>
              <a:rPr lang="en-US" baseline="-25000" dirty="0" err="1"/>
              <a:t>j</a:t>
            </a:r>
            <a:r>
              <a:rPr lang="en-US" dirty="0"/>
              <a:t> denotes the distance of node j to the central node h</a:t>
            </a:r>
            <a:r>
              <a:rPr lang="en-US" baseline="-25000" dirty="0"/>
              <a:t>0</a:t>
            </a:r>
          </a:p>
          <a:p>
            <a:pPr>
              <a:spcAft>
                <a:spcPts val="0"/>
              </a:spcAft>
            </a:pPr>
            <a:r>
              <a:rPr lang="en-US" dirty="0" err="1"/>
              <a:t>d</a:t>
            </a:r>
            <a:r>
              <a:rPr lang="en-US" baseline="-25000" dirty="0" err="1"/>
              <a:t>jj</a:t>
            </a:r>
            <a:r>
              <a:rPr lang="en-US" dirty="0"/>
              <a:t> denotes the bandwidth between nodes i, j</a:t>
            </a:r>
          </a:p>
          <a:p>
            <a:pPr>
              <a:spcAft>
                <a:spcPts val="600"/>
              </a:spcAft>
            </a:pPr>
            <a:r>
              <a:rPr lang="en-US" dirty="0">
                <a:latin typeface="Symbol" panose="05050102010706020507" pitchFamily="18" charset="2"/>
              </a:rPr>
              <a:t>d</a:t>
            </a:r>
            <a:r>
              <a:rPr lang="en-US" dirty="0"/>
              <a:t>  denotes the ratio of cost of cable to delay </a:t>
            </a:r>
          </a:p>
          <a:p>
            <a:r>
              <a:rPr lang="en-US" b="1" dirty="0"/>
              <a:t>Question</a:t>
            </a:r>
            <a:r>
              <a:rPr lang="en-US" dirty="0"/>
              <a:t>: </a:t>
            </a:r>
            <a:r>
              <a:rPr lang="en-US" b="1" dirty="0"/>
              <a:t>where to place a new router ?</a:t>
            </a:r>
          </a:p>
        </p:txBody>
      </p:sp>
    </p:spTree>
    <p:extLst>
      <p:ext uri="{BB962C8B-B14F-4D97-AF65-F5344CB8AC3E}">
        <p14:creationId xmlns:p14="http://schemas.microsoft.com/office/powerpoint/2010/main" val="161331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2"/>
          <p:cNvSpPr>
            <a:spLocks noGrp="1"/>
          </p:cNvSpPr>
          <p:nvPr>
            <p:ph type="ctrTitle"/>
          </p:nvPr>
        </p:nvSpPr>
        <p:spPr>
          <a:xfrm>
            <a:off x="0" y="1905000"/>
            <a:ext cx="9144000" cy="1225550"/>
          </a:xfrm>
        </p:spPr>
        <p:txBody>
          <a:bodyPr/>
          <a:lstStyle/>
          <a:p>
            <a:pPr>
              <a:defRPr/>
            </a:pPr>
            <a:r>
              <a:rPr lang="hu-HU" sz="5400" b="1" dirty="0">
                <a:latin typeface="Helvetica"/>
                <a:ea typeface="+mj-ea"/>
                <a:cs typeface="Helvetica"/>
              </a:rPr>
              <a:t>Fitness Model</a:t>
            </a:r>
          </a:p>
        </p:txBody>
      </p:sp>
      <p:sp>
        <p:nvSpPr>
          <p:cNvPr id="4"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3188293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1231899" y="660400"/>
            <a:ext cx="2415761" cy="444500"/>
          </a:xfrm>
          <a:prstGeom prst="rect">
            <a:avLst/>
          </a:prstGeom>
        </p:spPr>
      </p:pic>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Optimization model</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pic>
        <p:nvPicPr>
          <p:cNvPr id="6" name="Picture 5"/>
          <p:cNvPicPr>
            <a:picLocks noChangeAspect="1"/>
          </p:cNvPicPr>
          <p:nvPr/>
        </p:nvPicPr>
        <p:blipFill>
          <a:blip r:embed="rId4"/>
          <a:stretch>
            <a:fillRect/>
          </a:stretch>
        </p:blipFill>
        <p:spPr>
          <a:xfrm>
            <a:off x="0" y="1790700"/>
            <a:ext cx="4449001" cy="3035300"/>
          </a:xfrm>
          <a:prstGeom prst="rect">
            <a:avLst/>
          </a:prstGeom>
        </p:spPr>
      </p:pic>
      <p:pic>
        <p:nvPicPr>
          <p:cNvPr id="4177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4691" y="2176000"/>
            <a:ext cx="3058499" cy="2446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959600" y="1363133"/>
            <a:ext cx="1518364" cy="369332"/>
          </a:xfrm>
          <a:prstGeom prst="rect">
            <a:avLst/>
          </a:prstGeom>
          <a:solidFill>
            <a:schemeClr val="bg2">
              <a:lumMod val="90000"/>
            </a:schemeClr>
          </a:solidFill>
        </p:spPr>
        <p:txBody>
          <a:bodyPr wrap="none" rtlCol="0">
            <a:spAutoFit/>
          </a:bodyPr>
          <a:lstStyle/>
          <a:p>
            <a:r>
              <a:rPr lang="en-US" dirty="0"/>
              <a:t>Star Network</a:t>
            </a:r>
          </a:p>
        </p:txBody>
      </p:sp>
      <p:pic>
        <p:nvPicPr>
          <p:cNvPr id="4177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8862" y="630004"/>
            <a:ext cx="1600191" cy="5063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522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1231899" y="660400"/>
            <a:ext cx="2415761" cy="444500"/>
          </a:xfrm>
          <a:prstGeom prst="rect">
            <a:avLst/>
          </a:prstGeom>
        </p:spPr>
      </p:pic>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Optimization model</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pic>
        <p:nvPicPr>
          <p:cNvPr id="6" name="Picture 5"/>
          <p:cNvPicPr>
            <a:picLocks noChangeAspect="1"/>
          </p:cNvPicPr>
          <p:nvPr/>
        </p:nvPicPr>
        <p:blipFill>
          <a:blip r:embed="rId4"/>
          <a:stretch>
            <a:fillRect/>
          </a:stretch>
        </p:blipFill>
        <p:spPr>
          <a:xfrm>
            <a:off x="0" y="1727200"/>
            <a:ext cx="4449001" cy="3035300"/>
          </a:xfrm>
          <a:prstGeom prst="rect">
            <a:avLst/>
          </a:prstGeom>
        </p:spPr>
      </p:pic>
      <p:pic>
        <p:nvPicPr>
          <p:cNvPr id="4188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732" y="1750749"/>
            <a:ext cx="3206268" cy="3034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88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5934" y="639228"/>
            <a:ext cx="1488731" cy="4883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99200" y="1007533"/>
            <a:ext cx="2223686" cy="369332"/>
          </a:xfrm>
          <a:prstGeom prst="rect">
            <a:avLst/>
          </a:prstGeom>
          <a:solidFill>
            <a:srgbClr val="7030A0"/>
          </a:solidFill>
        </p:spPr>
        <p:txBody>
          <a:bodyPr wrap="none" rtlCol="0">
            <a:spAutoFit/>
          </a:bodyPr>
          <a:lstStyle/>
          <a:p>
            <a:r>
              <a:rPr lang="en-US" dirty="0">
                <a:solidFill>
                  <a:schemeClr val="bg1"/>
                </a:solidFill>
              </a:rPr>
              <a:t>Scale-Free Network</a:t>
            </a:r>
          </a:p>
        </p:txBody>
      </p:sp>
    </p:spTree>
    <p:extLst>
      <p:ext uri="{BB962C8B-B14F-4D97-AF65-F5344CB8AC3E}">
        <p14:creationId xmlns:p14="http://schemas.microsoft.com/office/powerpoint/2010/main" val="169682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1231899" y="660400"/>
            <a:ext cx="2415761" cy="444500"/>
          </a:xfrm>
          <a:prstGeom prst="rect">
            <a:avLst/>
          </a:prstGeom>
        </p:spPr>
      </p:pic>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9					Optimization model</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pic>
        <p:nvPicPr>
          <p:cNvPr id="9" name="Picture 8"/>
          <p:cNvPicPr>
            <a:picLocks noChangeAspect="1"/>
          </p:cNvPicPr>
          <p:nvPr/>
        </p:nvPicPr>
        <p:blipFill>
          <a:blip r:embed="rId4"/>
          <a:stretch>
            <a:fillRect/>
          </a:stretch>
        </p:blipFill>
        <p:spPr>
          <a:xfrm>
            <a:off x="0" y="1727200"/>
            <a:ext cx="4449001" cy="3035300"/>
          </a:xfrm>
          <a:prstGeom prst="rect">
            <a:avLst/>
          </a:prstGeom>
        </p:spPr>
      </p:pic>
      <p:pic>
        <p:nvPicPr>
          <p:cNvPr id="4198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466" y="637106"/>
            <a:ext cx="1608671" cy="496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34667" y="1998133"/>
            <a:ext cx="2544286" cy="369332"/>
          </a:xfrm>
          <a:prstGeom prst="rect">
            <a:avLst/>
          </a:prstGeom>
          <a:solidFill>
            <a:srgbClr val="92D050"/>
          </a:solidFill>
        </p:spPr>
        <p:txBody>
          <a:bodyPr wrap="none" rtlCol="0">
            <a:spAutoFit/>
          </a:bodyPr>
          <a:lstStyle/>
          <a:p>
            <a:r>
              <a:rPr lang="en-US" dirty="0">
                <a:solidFill>
                  <a:schemeClr val="bg1"/>
                </a:solidFill>
              </a:rPr>
              <a:t>Exponential Networks </a:t>
            </a:r>
          </a:p>
        </p:txBody>
      </p:sp>
    </p:spTree>
    <p:extLst>
      <p:ext uri="{BB962C8B-B14F-4D97-AF65-F5344CB8AC3E}">
        <p14:creationId xmlns:p14="http://schemas.microsoft.com/office/powerpoint/2010/main" val="1241668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34225"/>
            <a:ext cx="9144000" cy="2123658"/>
          </a:xfrm>
          <a:prstGeom prst="rect">
            <a:avLst/>
          </a:prstGeom>
          <a:noFill/>
        </p:spPr>
        <p:txBody>
          <a:bodyPr wrap="square" rtlCol="0">
            <a:spAutoFit/>
          </a:bodyPr>
          <a:lstStyle/>
          <a:p>
            <a:pPr algn="ctr"/>
            <a:r>
              <a:rPr lang="en-US" sz="4400" dirty="0">
                <a:latin typeface="Trajan Pro"/>
                <a:cs typeface="Trajan Pro"/>
              </a:rPr>
              <a:t>Diameter and clustering coefficient</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10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306535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10				 Diameter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7" name="Picture 6"/>
          <p:cNvPicPr>
            <a:picLocks noChangeAspect="1"/>
          </p:cNvPicPr>
          <p:nvPr/>
        </p:nvPicPr>
        <p:blipFill>
          <a:blip r:embed="rId3"/>
          <a:stretch>
            <a:fillRect/>
          </a:stretch>
        </p:blipFill>
        <p:spPr>
          <a:xfrm>
            <a:off x="1676400" y="2857500"/>
            <a:ext cx="1143000" cy="508000"/>
          </a:xfrm>
          <a:prstGeom prst="rect">
            <a:avLst/>
          </a:prstGeom>
        </p:spPr>
      </p:pic>
      <p:pic>
        <p:nvPicPr>
          <p:cNvPr id="8" name="Picture 7"/>
          <p:cNvPicPr>
            <a:picLocks noChangeAspect="1"/>
          </p:cNvPicPr>
          <p:nvPr/>
        </p:nvPicPr>
        <p:blipFill>
          <a:blip r:embed="rId4"/>
          <a:stretch>
            <a:fillRect/>
          </a:stretch>
        </p:blipFill>
        <p:spPr>
          <a:xfrm>
            <a:off x="3886200" y="1257300"/>
            <a:ext cx="5029200" cy="3200400"/>
          </a:xfrm>
          <a:prstGeom prst="rect">
            <a:avLst/>
          </a:prstGeom>
        </p:spPr>
      </p:pic>
      <p:sp>
        <p:nvSpPr>
          <p:cNvPr id="9" name="Rectangle 7"/>
          <p:cNvSpPr>
            <a:spLocks noChangeArrowheads="1"/>
          </p:cNvSpPr>
          <p:nvPr/>
        </p:nvSpPr>
        <p:spPr bwMode="auto">
          <a:xfrm>
            <a:off x="1056957" y="4787900"/>
            <a:ext cx="2100262" cy="307975"/>
          </a:xfrm>
          <a:prstGeom prst="rect">
            <a:avLst/>
          </a:prstGeom>
          <a:noFill/>
          <a:ln w="9525">
            <a:noFill/>
            <a:miter lim="800000"/>
            <a:headEnd/>
            <a:tailEnd/>
          </a:ln>
        </p:spPr>
        <p:txBody>
          <a:bodyPr wrap="none">
            <a:prstTxWarp prst="textNoShape">
              <a:avLst/>
            </a:prstTxWarp>
            <a:spAutoFit/>
          </a:bodyPr>
          <a:lstStyle/>
          <a:p>
            <a:r>
              <a:rPr lang="en-US" sz="1400" dirty="0" err="1">
                <a:solidFill>
                  <a:srgbClr val="000000"/>
                </a:solidFill>
                <a:latin typeface="Helvetica" pitchFamily="-84" charset="0"/>
                <a:ea typeface="Times New Roman (Hebrew)" charset="0"/>
                <a:cs typeface="Times New Roman (Hebrew)" charset="0"/>
              </a:rPr>
              <a:t>Bollobas</a:t>
            </a:r>
            <a:r>
              <a:rPr lang="en-US" sz="1400" dirty="0">
                <a:solidFill>
                  <a:srgbClr val="000000"/>
                </a:solidFill>
                <a:latin typeface="Helvetica" pitchFamily="-84" charset="0"/>
                <a:ea typeface="Times New Roman (Hebrew)" charset="0"/>
                <a:cs typeface="Times New Roman (Hebrew)" charset="0"/>
              </a:rPr>
              <a:t>, Riordan, 2002</a:t>
            </a:r>
            <a:endParaRPr lang="hu-HU" sz="1400" dirty="0">
              <a:latin typeface="Helvetica" pitchFamily="-84" charset="0"/>
              <a:ea typeface="Helvetica" pitchFamily="-84" charset="0"/>
              <a:cs typeface="Helvetica" pitchFamily="-84" charset="0"/>
            </a:endParaRPr>
          </a:p>
        </p:txBody>
      </p:sp>
    </p:spTree>
    <p:extLst>
      <p:ext uri="{BB962C8B-B14F-4D97-AF65-F5344CB8AC3E}">
        <p14:creationId xmlns:p14="http://schemas.microsoft.com/office/powerpoint/2010/main" val="2812999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10				 Clustering coefficient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9" name="Picture 8"/>
          <p:cNvPicPr>
            <a:picLocks noChangeAspect="1"/>
          </p:cNvPicPr>
          <p:nvPr/>
        </p:nvPicPr>
        <p:blipFill>
          <a:blip r:embed="rId3"/>
          <a:stretch>
            <a:fillRect/>
          </a:stretch>
        </p:blipFill>
        <p:spPr>
          <a:xfrm>
            <a:off x="3803650" y="1130300"/>
            <a:ext cx="5422900" cy="3454400"/>
          </a:xfrm>
          <a:prstGeom prst="rect">
            <a:avLst/>
          </a:prstGeom>
        </p:spPr>
      </p:pic>
      <p:graphicFrame>
        <p:nvGraphicFramePr>
          <p:cNvPr id="10" name="Object 10"/>
          <p:cNvGraphicFramePr>
            <a:graphicFrameLocks noChangeAspect="1"/>
          </p:cNvGraphicFramePr>
          <p:nvPr/>
        </p:nvGraphicFramePr>
        <p:xfrm>
          <a:off x="885825" y="1343025"/>
          <a:ext cx="2116138" cy="519113"/>
        </p:xfrm>
        <a:graphic>
          <a:graphicData uri="http://schemas.openxmlformats.org/presentationml/2006/ole">
            <mc:AlternateContent xmlns:mc="http://schemas.openxmlformats.org/markup-compatibility/2006">
              <mc:Choice xmlns:v="urn:schemas-microsoft-com:vml" Requires="v">
                <p:oleObj name="Equation" r:id="rId4" imgW="1206500" imgH="355600" progId="Equation.3">
                  <p:embed/>
                </p:oleObj>
              </mc:Choice>
              <mc:Fallback>
                <p:oleObj name="Equation" r:id="rId4" imgW="1206500" imgH="355600" progId="Equation.3">
                  <p:embed/>
                  <p:pic>
                    <p:nvPicPr>
                      <p:cNvPr id="1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1343025"/>
                        <a:ext cx="2116138" cy="519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7"/>
          <p:cNvSpPr txBox="1">
            <a:spLocks noChangeArrowheads="1"/>
          </p:cNvSpPr>
          <p:nvPr/>
        </p:nvSpPr>
        <p:spPr bwMode="auto">
          <a:xfrm>
            <a:off x="65087" y="3180755"/>
            <a:ext cx="3952875" cy="369332"/>
          </a:xfrm>
          <a:prstGeom prst="rect">
            <a:avLst/>
          </a:prstGeom>
          <a:noFill/>
          <a:ln w="9525">
            <a:noFill/>
            <a:miter lim="800000"/>
            <a:headEnd/>
            <a:tailEnd/>
          </a:ln>
        </p:spPr>
        <p:txBody>
          <a:bodyPr>
            <a:prstTxWarp prst="textNoShape">
              <a:avLst/>
            </a:prstTxWarp>
            <a:spAutoFit/>
          </a:bodyPr>
          <a:lstStyle/>
          <a:p>
            <a:r>
              <a:rPr lang="hu-HU" dirty="0">
                <a:latin typeface="Helvetica" pitchFamily="-84" charset="0"/>
                <a:ea typeface="Helvetica" pitchFamily="-84" charset="0"/>
                <a:cs typeface="Helvetica" pitchFamily="-84" charset="0"/>
              </a:rPr>
              <a:t>What is the functional form of C(N)?</a:t>
            </a:r>
          </a:p>
        </p:txBody>
      </p:sp>
      <p:sp>
        <p:nvSpPr>
          <p:cNvPr id="12" name="TextBox 7"/>
          <p:cNvSpPr txBox="1">
            <a:spLocks noChangeArrowheads="1"/>
          </p:cNvSpPr>
          <p:nvPr/>
        </p:nvSpPr>
        <p:spPr bwMode="auto">
          <a:xfrm>
            <a:off x="187325" y="773113"/>
            <a:ext cx="4264025" cy="369887"/>
          </a:xfrm>
          <a:prstGeom prst="rect">
            <a:avLst/>
          </a:prstGeom>
          <a:noFill/>
          <a:ln w="9525">
            <a:noFill/>
            <a:miter lim="800000"/>
            <a:headEnd/>
            <a:tailEnd/>
          </a:ln>
        </p:spPr>
        <p:txBody>
          <a:bodyPr wrap="none">
            <a:prstTxWarp prst="textNoShape">
              <a:avLst/>
            </a:prstTxWarp>
            <a:spAutoFit/>
          </a:bodyPr>
          <a:lstStyle/>
          <a:p>
            <a:r>
              <a:rPr lang="hu-HU" dirty="0">
                <a:solidFill>
                  <a:srgbClr val="0000FF"/>
                </a:solidFill>
              </a:rPr>
              <a:t>Reminder</a:t>
            </a:r>
            <a:r>
              <a:rPr lang="hu-HU" dirty="0"/>
              <a:t>: for a random graph we have:</a:t>
            </a:r>
          </a:p>
        </p:txBody>
      </p:sp>
      <p:sp>
        <p:nvSpPr>
          <p:cNvPr id="13" name="Rectangle 8"/>
          <p:cNvSpPr>
            <a:spLocks noChangeArrowheads="1"/>
          </p:cNvSpPr>
          <p:nvPr/>
        </p:nvSpPr>
        <p:spPr bwMode="auto">
          <a:xfrm>
            <a:off x="136525" y="4794250"/>
            <a:ext cx="5235575" cy="831850"/>
          </a:xfrm>
          <a:prstGeom prst="rect">
            <a:avLst/>
          </a:prstGeom>
          <a:noFill/>
          <a:ln w="9525">
            <a:noFill/>
            <a:miter lim="800000"/>
            <a:headEnd/>
            <a:tailEnd/>
          </a:ln>
        </p:spPr>
        <p:txBody>
          <a:bodyPr wrap="square">
            <a:prstTxWarp prst="textNoShape">
              <a:avLst/>
            </a:prstTxWarp>
            <a:spAutoFit/>
          </a:bodyPr>
          <a:lstStyle/>
          <a:p>
            <a:r>
              <a:rPr lang="en-US" sz="1600" dirty="0"/>
              <a:t>Konstantin </a:t>
            </a:r>
            <a:r>
              <a:rPr lang="en-US" sz="1600" dirty="0" err="1"/>
              <a:t>Klemm</a:t>
            </a:r>
            <a:r>
              <a:rPr lang="en-US" sz="1600" dirty="0"/>
              <a:t>, Victor M. </a:t>
            </a:r>
            <a:r>
              <a:rPr lang="en-US" sz="1600" dirty="0" err="1"/>
              <a:t>Eguiluz</a:t>
            </a:r>
            <a:r>
              <a:rPr lang="en-US" sz="1600" dirty="0"/>
              <a:t>,</a:t>
            </a:r>
          </a:p>
          <a:p>
            <a:r>
              <a:rPr lang="en-US" sz="1600" dirty="0"/>
              <a:t>Growing scale-free networks with small-world behavior,</a:t>
            </a:r>
          </a:p>
          <a:p>
            <a:r>
              <a:rPr lang="en-US" sz="1600" dirty="0"/>
              <a:t>Phys. Rev. E 65, 057102 (2002), cond-mat/0107607</a:t>
            </a:r>
            <a:endParaRPr lang="hu-HU" sz="1600" dirty="0"/>
          </a:p>
        </p:txBody>
      </p:sp>
      <p:graphicFrame>
        <p:nvGraphicFramePr>
          <p:cNvPr id="14" name="Object 5"/>
          <p:cNvGraphicFramePr>
            <a:graphicFrameLocks noChangeAspect="1"/>
          </p:cNvGraphicFramePr>
          <p:nvPr/>
        </p:nvGraphicFramePr>
        <p:xfrm>
          <a:off x="558800" y="3765550"/>
          <a:ext cx="1881188" cy="673100"/>
        </p:xfrm>
        <a:graphic>
          <a:graphicData uri="http://schemas.openxmlformats.org/presentationml/2006/ole">
            <mc:AlternateContent xmlns:mc="http://schemas.openxmlformats.org/markup-compatibility/2006">
              <mc:Choice xmlns:v="urn:schemas-microsoft-com:vml" Requires="v">
                <p:oleObj name="Equation" r:id="rId6" imgW="889000" imgH="381000" progId="Equation.3">
                  <p:embed/>
                </p:oleObj>
              </mc:Choice>
              <mc:Fallback>
                <p:oleObj name="Equation" r:id="rId6" imgW="889000" imgH="381000" progId="Equation.3">
                  <p:embed/>
                  <p:pic>
                    <p:nvPicPr>
                      <p:cNvPr id="14"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00" y="3765550"/>
                        <a:ext cx="188118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73799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10"/>
          <p:cNvGraphicFramePr>
            <a:graphicFrameLocks noChangeAspect="1"/>
          </p:cNvGraphicFramePr>
          <p:nvPr/>
        </p:nvGraphicFramePr>
        <p:xfrm>
          <a:off x="666750" y="1266825"/>
          <a:ext cx="1403350" cy="798513"/>
        </p:xfrm>
        <a:graphic>
          <a:graphicData uri="http://schemas.openxmlformats.org/presentationml/2006/ole">
            <mc:AlternateContent xmlns:mc="http://schemas.openxmlformats.org/markup-compatibility/2006">
              <mc:Choice xmlns:v="urn:schemas-microsoft-com:vml" Requires="v">
                <p:oleObj name="Equation" r:id="rId3" imgW="800100" imgH="546100" progId="Equation.3">
                  <p:embed/>
                </p:oleObj>
              </mc:Choice>
              <mc:Fallback>
                <p:oleObj name="Equation" r:id="rId3" imgW="800100" imgH="546100" progId="Equation.3">
                  <p:embed/>
                  <p:pic>
                    <p:nvPicPr>
                      <p:cNvPr id="5837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1266825"/>
                        <a:ext cx="1403350" cy="798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Straight Connector 10"/>
          <p:cNvCxnSpPr/>
          <p:nvPr/>
        </p:nvCxnSpPr>
        <p:spPr>
          <a:xfrm rot="5400000" flipH="1" flipV="1">
            <a:off x="4125913" y="1144587"/>
            <a:ext cx="762000" cy="3016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4356100" y="1676400"/>
            <a:ext cx="78105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3823494" y="1905794"/>
            <a:ext cx="762000" cy="303212"/>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a:off x="3838575" y="1246188"/>
            <a:ext cx="517525" cy="431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4516438" y="1055687"/>
            <a:ext cx="762000" cy="47942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052888" y="1666875"/>
            <a:ext cx="1046162" cy="762000"/>
          </a:xfrm>
          <a:prstGeom prst="line">
            <a:avLst/>
          </a:prstGeom>
        </p:spPr>
        <p:style>
          <a:lnRef idx="2">
            <a:schemeClr val="accent1"/>
          </a:lnRef>
          <a:fillRef idx="0">
            <a:schemeClr val="accent1"/>
          </a:fillRef>
          <a:effectRef idx="1">
            <a:schemeClr val="accent1"/>
          </a:effectRef>
          <a:fontRef idx="minor">
            <a:schemeClr val="tx1"/>
          </a:fontRef>
        </p:style>
      </p:cxnSp>
      <p:sp>
        <p:nvSpPr>
          <p:cNvPr id="58379" name="TextBox 24"/>
          <p:cNvSpPr txBox="1">
            <a:spLocks noChangeArrowheads="1"/>
          </p:cNvSpPr>
          <p:nvPr/>
        </p:nvSpPr>
        <p:spPr bwMode="auto">
          <a:xfrm>
            <a:off x="4629150" y="1247775"/>
            <a:ext cx="312738" cy="368300"/>
          </a:xfrm>
          <a:prstGeom prst="rect">
            <a:avLst/>
          </a:prstGeom>
          <a:noFill/>
          <a:ln w="9525">
            <a:noFill/>
            <a:miter lim="800000"/>
            <a:headEnd/>
            <a:tailEnd/>
          </a:ln>
        </p:spPr>
        <p:txBody>
          <a:bodyPr wrap="none">
            <a:prstTxWarp prst="textNoShape">
              <a:avLst/>
            </a:prstTxWarp>
            <a:spAutoFit/>
          </a:bodyPr>
          <a:lstStyle/>
          <a:p>
            <a:r>
              <a:rPr lang="hu-HU"/>
              <a:t>1</a:t>
            </a:r>
          </a:p>
        </p:txBody>
      </p:sp>
      <p:sp>
        <p:nvSpPr>
          <p:cNvPr id="58380" name="TextBox 25"/>
          <p:cNvSpPr txBox="1">
            <a:spLocks noChangeArrowheads="1"/>
          </p:cNvSpPr>
          <p:nvPr/>
        </p:nvSpPr>
        <p:spPr bwMode="auto">
          <a:xfrm>
            <a:off x="4344988" y="1690688"/>
            <a:ext cx="314325" cy="369887"/>
          </a:xfrm>
          <a:prstGeom prst="rect">
            <a:avLst/>
          </a:prstGeom>
          <a:noFill/>
          <a:ln w="9525">
            <a:noFill/>
            <a:miter lim="800000"/>
            <a:headEnd/>
            <a:tailEnd/>
          </a:ln>
        </p:spPr>
        <p:txBody>
          <a:bodyPr wrap="none">
            <a:prstTxWarp prst="textNoShape">
              <a:avLst/>
            </a:prstTxWarp>
            <a:spAutoFit/>
          </a:bodyPr>
          <a:lstStyle/>
          <a:p>
            <a:r>
              <a:rPr lang="hu-HU"/>
              <a:t>2</a:t>
            </a:r>
          </a:p>
        </p:txBody>
      </p:sp>
      <p:graphicFrame>
        <p:nvGraphicFramePr>
          <p:cNvPr id="58371" name="Object 3"/>
          <p:cNvGraphicFramePr>
            <a:graphicFrameLocks noChangeAspect="1"/>
          </p:cNvGraphicFramePr>
          <p:nvPr/>
        </p:nvGraphicFramePr>
        <p:xfrm>
          <a:off x="5543550" y="1355725"/>
          <a:ext cx="690563" cy="520700"/>
        </p:xfrm>
        <a:graphic>
          <a:graphicData uri="http://schemas.openxmlformats.org/presentationml/2006/ole">
            <mc:AlternateContent xmlns:mc="http://schemas.openxmlformats.org/markup-compatibility/2006">
              <mc:Choice xmlns:v="urn:schemas-microsoft-com:vml" Requires="v">
                <p:oleObj name="Equation" r:id="rId5" imgW="393700" imgH="355600" progId="Equation.3">
                  <p:embed/>
                </p:oleObj>
              </mc:Choice>
              <mc:Fallback>
                <p:oleObj name="Equation" r:id="rId5" imgW="393700" imgH="355600" progId="Equation.3">
                  <p:embed/>
                  <p:pic>
                    <p:nvPicPr>
                      <p:cNvPr id="58371"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1355725"/>
                        <a:ext cx="690563"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81" name="TextBox 27"/>
          <p:cNvSpPr txBox="1">
            <a:spLocks noChangeArrowheads="1"/>
          </p:cNvSpPr>
          <p:nvPr/>
        </p:nvSpPr>
        <p:spPr bwMode="auto">
          <a:xfrm>
            <a:off x="458788" y="2752725"/>
            <a:ext cx="7929562" cy="1077913"/>
          </a:xfrm>
          <a:prstGeom prst="rect">
            <a:avLst/>
          </a:prstGeom>
          <a:noFill/>
          <a:ln w="9525">
            <a:noFill/>
            <a:miter lim="800000"/>
            <a:headEnd/>
            <a:tailEnd/>
          </a:ln>
        </p:spPr>
        <p:txBody>
          <a:bodyPr wrap="none">
            <a:prstTxWarp prst="textNoShape">
              <a:avLst/>
            </a:prstTxWarp>
            <a:spAutoFit/>
          </a:bodyPr>
          <a:lstStyle/>
          <a:p>
            <a:r>
              <a:rPr lang="hu-HU" sz="1600">
                <a:latin typeface="Helvetica" pitchFamily="-84" charset="0"/>
                <a:ea typeface="Helvetica" pitchFamily="-84" charset="0"/>
                <a:cs typeface="Helvetica" pitchFamily="-84" charset="0"/>
              </a:rPr>
              <a:t>Denote the probability to have a link between node </a:t>
            </a:r>
            <a:r>
              <a:rPr lang="hu-HU" sz="1600" i="1">
                <a:latin typeface="Helvetica" pitchFamily="-84" charset="0"/>
                <a:ea typeface="Helvetica" pitchFamily="-84" charset="0"/>
                <a:cs typeface="Helvetica" pitchFamily="-84" charset="0"/>
              </a:rPr>
              <a:t>i</a:t>
            </a:r>
            <a:r>
              <a:rPr lang="hu-HU" sz="1600">
                <a:latin typeface="Helvetica" pitchFamily="-84" charset="0"/>
                <a:ea typeface="Helvetica" pitchFamily="-84" charset="0"/>
                <a:cs typeface="Helvetica" pitchFamily="-84" charset="0"/>
              </a:rPr>
              <a:t> and </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with  </a:t>
            </a:r>
            <a:r>
              <a:rPr lang="hu-HU" sz="1600" i="1">
                <a:latin typeface="Helvetica" pitchFamily="-84" charset="0"/>
                <a:ea typeface="Helvetica" pitchFamily="-84" charset="0"/>
                <a:cs typeface="Helvetica" pitchFamily="-84" charset="0"/>
              </a:rPr>
              <a:t>P(i,j)</a:t>
            </a:r>
          </a:p>
          <a:p>
            <a:r>
              <a:rPr lang="hu-HU" sz="1600">
                <a:latin typeface="Helvetica" pitchFamily="-84" charset="0"/>
                <a:ea typeface="Helvetica" pitchFamily="-84" charset="0"/>
                <a:cs typeface="Helvetica" pitchFamily="-84" charset="0"/>
              </a:rPr>
              <a:t>The probability that three nodes </a:t>
            </a:r>
            <a:r>
              <a:rPr lang="hu-HU" sz="1600" i="1">
                <a:latin typeface="Helvetica" pitchFamily="-84" charset="0"/>
                <a:ea typeface="Helvetica" pitchFamily="-84" charset="0"/>
                <a:cs typeface="Helvetica" pitchFamily="-84" charset="0"/>
              </a:rPr>
              <a:t>i,j,l </a:t>
            </a:r>
            <a:r>
              <a:rPr lang="hu-HU" sz="1600">
                <a:latin typeface="Helvetica" pitchFamily="-84" charset="0"/>
                <a:ea typeface="Helvetica" pitchFamily="-84" charset="0"/>
                <a:cs typeface="Helvetica" pitchFamily="-84" charset="0"/>
              </a:rPr>
              <a:t>form a triangle is </a:t>
            </a:r>
            <a:r>
              <a:rPr lang="hu-HU" sz="1600" i="1">
                <a:latin typeface="Helvetica" pitchFamily="-84" charset="0"/>
                <a:ea typeface="Helvetica" pitchFamily="-84" charset="0"/>
                <a:cs typeface="Helvetica" pitchFamily="-84" charset="0"/>
              </a:rPr>
              <a:t>P(i,j)P(i,l)P(j,l)</a:t>
            </a:r>
          </a:p>
          <a:p>
            <a:endParaRPr lang="hu-HU" sz="1600" i="1">
              <a:latin typeface="Helvetica" pitchFamily="-84" charset="0"/>
              <a:ea typeface="Helvetica" pitchFamily="-84" charset="0"/>
              <a:cs typeface="Helvetica" pitchFamily="-84" charset="0"/>
            </a:endParaRPr>
          </a:p>
          <a:p>
            <a:r>
              <a:rPr lang="hu-HU" sz="1600">
                <a:latin typeface="Helvetica" pitchFamily="-84" charset="0"/>
                <a:ea typeface="Helvetica" pitchFamily="-84" charset="0"/>
                <a:cs typeface="Helvetica" pitchFamily="-84" charset="0"/>
              </a:rPr>
              <a:t>The expected number of triangles in which a node </a:t>
            </a:r>
            <a:r>
              <a:rPr lang="hu-HU" sz="1600" i="1">
                <a:latin typeface="Helvetica" pitchFamily="-84" charset="0"/>
                <a:ea typeface="Helvetica" pitchFamily="-84" charset="0"/>
                <a:cs typeface="Helvetica" pitchFamily="-84" charset="0"/>
              </a:rPr>
              <a:t>l</a:t>
            </a:r>
            <a:r>
              <a:rPr lang="hu-HU" sz="1600">
                <a:latin typeface="Helvetica" pitchFamily="-84" charset="0"/>
                <a:ea typeface="Helvetica" pitchFamily="-84" charset="0"/>
                <a:cs typeface="Helvetica" pitchFamily="-84" charset="0"/>
              </a:rPr>
              <a:t> with degree </a:t>
            </a:r>
            <a:r>
              <a:rPr lang="hu-HU" sz="1600" i="1">
                <a:latin typeface="Helvetica" pitchFamily="-84" charset="0"/>
                <a:ea typeface="Helvetica" pitchFamily="-84" charset="0"/>
                <a:cs typeface="Helvetica" pitchFamily="-84" charset="0"/>
              </a:rPr>
              <a:t>k</a:t>
            </a:r>
            <a:r>
              <a:rPr lang="hu-HU" sz="1600" i="1" baseline="-25000">
                <a:latin typeface="Helvetica" pitchFamily="-84" charset="0"/>
                <a:ea typeface="Helvetica" pitchFamily="-84" charset="0"/>
                <a:cs typeface="Helvetica" pitchFamily="-84" charset="0"/>
              </a:rPr>
              <a:t>l</a:t>
            </a:r>
            <a:r>
              <a:rPr lang="hu-HU" sz="1600">
                <a:latin typeface="Helvetica" pitchFamily="-84" charset="0"/>
                <a:ea typeface="Helvetica" pitchFamily="-84" charset="0"/>
                <a:cs typeface="Helvetica" pitchFamily="-84" charset="0"/>
              </a:rPr>
              <a:t> participates is thus:</a:t>
            </a:r>
            <a:endParaRPr lang="hu-HU" sz="1600" baseline="-25000">
              <a:latin typeface="Helvetica" pitchFamily="-84" charset="0"/>
              <a:ea typeface="Helvetica" pitchFamily="-84" charset="0"/>
              <a:cs typeface="Helvetica" pitchFamily="-84" charset="0"/>
            </a:endParaRPr>
          </a:p>
        </p:txBody>
      </p:sp>
      <p:graphicFrame>
        <p:nvGraphicFramePr>
          <p:cNvPr id="58372" name="Object 4"/>
          <p:cNvGraphicFramePr>
            <a:graphicFrameLocks noChangeAspect="1"/>
          </p:cNvGraphicFramePr>
          <p:nvPr/>
        </p:nvGraphicFramePr>
        <p:xfrm>
          <a:off x="566738" y="4027488"/>
          <a:ext cx="3810000" cy="650875"/>
        </p:xfrm>
        <a:graphic>
          <a:graphicData uri="http://schemas.openxmlformats.org/presentationml/2006/ole">
            <mc:AlternateContent xmlns:mc="http://schemas.openxmlformats.org/markup-compatibility/2006">
              <mc:Choice xmlns:v="urn:schemas-microsoft-com:vml" Requires="v">
                <p:oleObj name="Equation" r:id="rId7" imgW="2171700" imgH="444500" progId="Equation.DSMT4">
                  <p:embed/>
                </p:oleObj>
              </mc:Choice>
              <mc:Fallback>
                <p:oleObj name="Equation" r:id="rId7" imgW="2171700" imgH="444500" progId="Equation.DSMT4">
                  <p:embed/>
                  <p:pic>
                    <p:nvPicPr>
                      <p:cNvPr id="58372"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738" y="4027488"/>
                        <a:ext cx="38100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82" name="TextBox 29"/>
          <p:cNvSpPr txBox="1">
            <a:spLocks noChangeArrowheads="1"/>
          </p:cNvSpPr>
          <p:nvPr/>
        </p:nvSpPr>
        <p:spPr bwMode="auto">
          <a:xfrm>
            <a:off x="458788" y="4845050"/>
            <a:ext cx="2633662" cy="339725"/>
          </a:xfrm>
          <a:prstGeom prst="rect">
            <a:avLst/>
          </a:prstGeom>
          <a:noFill/>
          <a:ln w="9525">
            <a:noFill/>
            <a:miter lim="800000"/>
            <a:headEnd/>
            <a:tailEnd/>
          </a:ln>
        </p:spPr>
        <p:txBody>
          <a:bodyPr wrap="none">
            <a:prstTxWarp prst="textNoShape">
              <a:avLst/>
            </a:prstTxWarp>
            <a:spAutoFit/>
          </a:bodyPr>
          <a:lstStyle/>
          <a:p>
            <a:r>
              <a:rPr lang="hu-HU" sz="1600">
                <a:latin typeface="Helvetica" pitchFamily="-84" charset="0"/>
                <a:ea typeface="Helvetica" pitchFamily="-84" charset="0"/>
                <a:cs typeface="Helvetica" pitchFamily="-84" charset="0"/>
              </a:rPr>
              <a:t>We need to calculate P(i,j).</a:t>
            </a:r>
          </a:p>
        </p:txBody>
      </p:sp>
      <p:sp>
        <p:nvSpPr>
          <p:cNvPr id="18"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defRPr/>
            </a:pPr>
            <a:r>
              <a:rPr lang="en-US" sz="900" b="1" dirty="0">
                <a:solidFill>
                  <a:schemeClr val="bg1">
                    <a:lumMod val="65000"/>
                  </a:schemeClr>
                </a:solidFill>
                <a:latin typeface="Helvetica" pitchFamily="-111" charset="0"/>
                <a:ea typeface="Helvetica" pitchFamily="-111" charset="0"/>
                <a:cs typeface="Helvetica" pitchFamily="-111" charset="0"/>
              </a:rPr>
              <a:t>Network Science: Evolving Network Models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58384"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CLUSTERING COEFFICIENT OF THE BA MODEL</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2" name="TextBox 1"/>
          <p:cNvSpPr txBox="1"/>
          <p:nvPr/>
        </p:nvSpPr>
        <p:spPr>
          <a:xfrm flipH="1">
            <a:off x="931330" y="4170362"/>
            <a:ext cx="457201" cy="338554"/>
          </a:xfrm>
          <a:prstGeom prst="rect">
            <a:avLst/>
          </a:prstGeom>
          <a:solidFill>
            <a:schemeClr val="bg1"/>
          </a:solidFill>
        </p:spPr>
        <p:txBody>
          <a:bodyPr wrap="square" rtlCol="0">
            <a:spAutoFit/>
          </a:bodyPr>
          <a:lstStyle/>
          <a:p>
            <a:r>
              <a:rPr lang="en-US" sz="1600" i="1" dirty="0"/>
              <a:t>(</a:t>
            </a:r>
            <a:r>
              <a:rPr lang="en-US" sz="1600" i="1" dirty="0">
                <a:latin typeface="Symbol" panose="05050102010706020507" pitchFamily="18" charset="2"/>
              </a:rPr>
              <a:t>D</a:t>
            </a:r>
            <a:r>
              <a:rPr lang="en-US" sz="1600" i="1" dirty="0"/>
              <a:t>)</a:t>
            </a:r>
          </a:p>
        </p:txBody>
      </p:sp>
      <p:sp>
        <p:nvSpPr>
          <p:cNvPr id="19" name="TextBox 18"/>
          <p:cNvSpPr txBox="1"/>
          <p:nvPr/>
        </p:nvSpPr>
        <p:spPr>
          <a:xfrm>
            <a:off x="1268578" y="1169571"/>
            <a:ext cx="712605" cy="338554"/>
          </a:xfrm>
          <a:prstGeom prst="rect">
            <a:avLst/>
          </a:prstGeom>
          <a:solidFill>
            <a:schemeClr val="bg1"/>
          </a:solidFill>
        </p:spPr>
        <p:txBody>
          <a:bodyPr wrap="square" rtlCol="0">
            <a:spAutoFit/>
          </a:bodyPr>
          <a:lstStyle/>
          <a:p>
            <a:r>
              <a:rPr lang="en-US" sz="1600" i="1" dirty="0" err="1"/>
              <a:t>Nr</a:t>
            </a:r>
            <a:r>
              <a:rPr lang="en-US" sz="1600" i="1" dirty="0"/>
              <a:t>(</a:t>
            </a:r>
            <a:r>
              <a:rPr lang="en-US" sz="1600" i="1" dirty="0">
                <a:latin typeface="Symbol" panose="05050102010706020507" pitchFamily="18" charset="2"/>
              </a:rPr>
              <a:t>D</a:t>
            </a:r>
            <a:r>
              <a:rPr lang="en-US" sz="1600" i="1" dirty="0"/>
              <a:t>)</a:t>
            </a:r>
          </a:p>
        </p:txBody>
      </p:sp>
    </p:spTree>
    <p:extLst>
      <p:ext uri="{BB962C8B-B14F-4D97-AF65-F5344CB8AC3E}">
        <p14:creationId xmlns:p14="http://schemas.microsoft.com/office/powerpoint/2010/main" val="160713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10"/>
          <p:cNvGraphicFramePr>
            <a:graphicFrameLocks noChangeAspect="1"/>
          </p:cNvGraphicFramePr>
          <p:nvPr/>
        </p:nvGraphicFramePr>
        <p:xfrm>
          <a:off x="176213" y="3214688"/>
          <a:ext cx="8837612" cy="563562"/>
        </p:xfrm>
        <a:graphic>
          <a:graphicData uri="http://schemas.openxmlformats.org/presentationml/2006/ole">
            <mc:AlternateContent xmlns:mc="http://schemas.openxmlformats.org/markup-compatibility/2006">
              <mc:Choice xmlns:v="urn:schemas-microsoft-com:vml" Requires="v">
                <p:oleObj name="Equation" r:id="rId3" imgW="5816600" imgH="444500" progId="Equation.3">
                  <p:embed/>
                </p:oleObj>
              </mc:Choice>
              <mc:Fallback>
                <p:oleObj name="Equation" r:id="rId3" imgW="5816600" imgH="444500" progId="Equation.3">
                  <p:embed/>
                  <p:pic>
                    <p:nvPicPr>
                      <p:cNvPr id="50178"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3" y="3214688"/>
                        <a:ext cx="8837612" cy="56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402" name="TextBox 29"/>
          <p:cNvSpPr txBox="1">
            <a:spLocks noChangeArrowheads="1"/>
          </p:cNvSpPr>
          <p:nvPr/>
        </p:nvSpPr>
        <p:spPr bwMode="auto">
          <a:xfrm>
            <a:off x="293688" y="669925"/>
            <a:ext cx="1655762" cy="339725"/>
          </a:xfrm>
          <a:prstGeom prst="rect">
            <a:avLst/>
          </a:prstGeom>
          <a:noFill/>
          <a:ln w="9525">
            <a:noFill/>
            <a:miter lim="800000"/>
            <a:headEnd/>
            <a:tailEnd/>
          </a:ln>
        </p:spPr>
        <p:txBody>
          <a:bodyPr wrap="none">
            <a:prstTxWarp prst="textNoShape">
              <a:avLst/>
            </a:prstTxWarp>
            <a:spAutoFit/>
          </a:bodyPr>
          <a:lstStyle/>
          <a:p>
            <a:r>
              <a:rPr lang="hu-HU" sz="1600" b="1">
                <a:solidFill>
                  <a:srgbClr val="0000FF"/>
                </a:solidFill>
                <a:latin typeface="Helvetica" pitchFamily="-84" charset="0"/>
                <a:ea typeface="Helvetica" pitchFamily="-84" charset="0"/>
                <a:cs typeface="Helvetica" pitchFamily="-84" charset="0"/>
              </a:rPr>
              <a:t>Calculate P(i,j).</a:t>
            </a:r>
          </a:p>
        </p:txBody>
      </p:sp>
      <p:graphicFrame>
        <p:nvGraphicFramePr>
          <p:cNvPr id="50179" name="Object 6"/>
          <p:cNvGraphicFramePr>
            <a:graphicFrameLocks noChangeAspect="1"/>
          </p:cNvGraphicFramePr>
          <p:nvPr/>
        </p:nvGraphicFramePr>
        <p:xfrm>
          <a:off x="293688" y="2354263"/>
          <a:ext cx="2979737" cy="584200"/>
        </p:xfrm>
        <a:graphic>
          <a:graphicData uri="http://schemas.openxmlformats.org/presentationml/2006/ole">
            <mc:AlternateContent xmlns:mc="http://schemas.openxmlformats.org/markup-compatibility/2006">
              <mc:Choice xmlns:v="urn:schemas-microsoft-com:vml" Requires="v">
                <p:oleObj name="Equation" r:id="rId5" imgW="1993900" imgH="469900" progId="Equation.3">
                  <p:embed/>
                </p:oleObj>
              </mc:Choice>
              <mc:Fallback>
                <p:oleObj name="Equation" r:id="rId5" imgW="1993900" imgH="469900" progId="Equation.3">
                  <p:embed/>
                  <p:pic>
                    <p:nvPicPr>
                      <p:cNvPr id="5017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8" y="2354263"/>
                        <a:ext cx="2979737" cy="58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0" name="Object 4"/>
          <p:cNvGraphicFramePr>
            <a:graphicFrameLocks noChangeAspect="1"/>
          </p:cNvGraphicFramePr>
          <p:nvPr/>
        </p:nvGraphicFramePr>
        <p:xfrm>
          <a:off x="5080000" y="1198563"/>
          <a:ext cx="3857625" cy="833437"/>
        </p:xfrm>
        <a:graphic>
          <a:graphicData uri="http://schemas.openxmlformats.org/presentationml/2006/ole">
            <mc:AlternateContent xmlns:mc="http://schemas.openxmlformats.org/markup-compatibility/2006">
              <mc:Choice xmlns:v="urn:schemas-microsoft-com:vml" Requires="v">
                <p:oleObj name="Equation" r:id="rId7" imgW="2387600" imgH="622300" progId="Equation.3">
                  <p:embed/>
                </p:oleObj>
              </mc:Choice>
              <mc:Fallback>
                <p:oleObj name="Equation" r:id="rId7" imgW="2387600" imgH="622300" progId="Equation.3">
                  <p:embed/>
                  <p:pic>
                    <p:nvPicPr>
                      <p:cNvPr id="5018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00" y="1198563"/>
                        <a:ext cx="3857625"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7" name="TextBox 17"/>
          <p:cNvSpPr txBox="1">
            <a:spLocks noChangeArrowheads="1"/>
          </p:cNvSpPr>
          <p:nvPr/>
        </p:nvSpPr>
        <p:spPr bwMode="auto">
          <a:xfrm>
            <a:off x="152400" y="1147763"/>
            <a:ext cx="4914900" cy="830262"/>
          </a:xfrm>
          <a:prstGeom prst="rect">
            <a:avLst/>
          </a:prstGeom>
          <a:noFill/>
          <a:ln w="9525">
            <a:noFill/>
            <a:miter lim="800000"/>
            <a:headEnd/>
            <a:tailEnd/>
          </a:ln>
        </p:spPr>
        <p:txBody>
          <a:bodyPr>
            <a:prstTxWarp prst="textNoShape">
              <a:avLst/>
            </a:prstTxWarp>
            <a:spAutoFit/>
          </a:bodyPr>
          <a:lstStyle/>
          <a:p>
            <a:r>
              <a:rPr lang="hu-HU" sz="1600">
                <a:latin typeface="Helvetica" pitchFamily="-84" charset="0"/>
                <a:ea typeface="Helvetica" pitchFamily="-84" charset="0"/>
                <a:cs typeface="Helvetica" pitchFamily="-84" charset="0"/>
              </a:rPr>
              <a:t>Node </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arrives at time </a:t>
            </a:r>
            <a:r>
              <a:rPr lang="hu-HU" sz="1600" i="1">
                <a:latin typeface="Helvetica" pitchFamily="-84" charset="0"/>
                <a:ea typeface="Helvetica" pitchFamily="-84" charset="0"/>
                <a:cs typeface="Helvetica" pitchFamily="-84" charset="0"/>
              </a:rPr>
              <a:t>t</a:t>
            </a:r>
            <a:r>
              <a:rPr lang="hu-HU" sz="1600" i="1" baseline="-25000">
                <a:latin typeface="Helvetica" pitchFamily="-84" charset="0"/>
                <a:ea typeface="Helvetica" pitchFamily="-84" charset="0"/>
                <a:cs typeface="Helvetica" pitchFamily="-84" charset="0"/>
              </a:rPr>
              <a:t>j</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and the probability that it will link to node </a:t>
            </a:r>
            <a:r>
              <a:rPr lang="hu-HU" sz="1600" i="1">
                <a:latin typeface="Helvetica" pitchFamily="-84" charset="0"/>
                <a:ea typeface="Helvetica" pitchFamily="-84" charset="0"/>
                <a:cs typeface="Helvetica" pitchFamily="-84" charset="0"/>
              </a:rPr>
              <a:t>i</a:t>
            </a:r>
            <a:r>
              <a:rPr lang="hu-HU" sz="1600">
                <a:latin typeface="Helvetica" pitchFamily="-84" charset="0"/>
                <a:ea typeface="Helvetica" pitchFamily="-84" charset="0"/>
                <a:cs typeface="Helvetica" pitchFamily="-84" charset="0"/>
              </a:rPr>
              <a:t> with degree </a:t>
            </a:r>
            <a:r>
              <a:rPr lang="hu-HU" sz="1600" i="1">
                <a:latin typeface="Helvetica" pitchFamily="-84" charset="0"/>
                <a:ea typeface="Helvetica" pitchFamily="-84" charset="0"/>
                <a:cs typeface="Helvetica" pitchFamily="-84" charset="0"/>
              </a:rPr>
              <a:t>k</a:t>
            </a:r>
            <a:r>
              <a:rPr lang="hu-HU" sz="1600" i="1" baseline="-25000">
                <a:latin typeface="Helvetica" pitchFamily="-84" charset="0"/>
                <a:ea typeface="Helvetica" pitchFamily="-84" charset="0"/>
                <a:cs typeface="Helvetica" pitchFamily="-84" charset="0"/>
              </a:rPr>
              <a:t>i</a:t>
            </a:r>
            <a:r>
              <a:rPr lang="hu-HU" sz="1600">
                <a:latin typeface="Helvetica" pitchFamily="-84" charset="0"/>
                <a:ea typeface="Helvetica" pitchFamily="-84" charset="0"/>
                <a:cs typeface="Helvetica" pitchFamily="-84" charset="0"/>
              </a:rPr>
              <a:t> already in the network is determined by preferential attachment:</a:t>
            </a:r>
          </a:p>
        </p:txBody>
      </p:sp>
      <p:sp>
        <p:nvSpPr>
          <p:cNvPr id="50188" name="TextBox 18"/>
          <p:cNvSpPr txBox="1">
            <a:spLocks noChangeArrowheads="1"/>
          </p:cNvSpPr>
          <p:nvPr/>
        </p:nvSpPr>
        <p:spPr bwMode="auto">
          <a:xfrm>
            <a:off x="2794000" y="2354263"/>
            <a:ext cx="4210050" cy="584200"/>
          </a:xfrm>
          <a:prstGeom prst="rect">
            <a:avLst/>
          </a:prstGeom>
          <a:noFill/>
          <a:ln w="9525">
            <a:noFill/>
            <a:miter lim="800000"/>
            <a:headEnd/>
            <a:tailEnd/>
          </a:ln>
        </p:spPr>
        <p:txBody>
          <a:bodyPr>
            <a:prstTxWarp prst="textNoShape">
              <a:avLst/>
            </a:prstTxWarp>
            <a:spAutoFit/>
          </a:bodyPr>
          <a:lstStyle/>
          <a:p>
            <a:r>
              <a:rPr lang="hu-HU" sz="1600">
                <a:latin typeface="Helvetica" pitchFamily="-84" charset="0"/>
                <a:ea typeface="Helvetica" pitchFamily="-84" charset="0"/>
                <a:cs typeface="Helvetica" pitchFamily="-84" charset="0"/>
              </a:rPr>
              <a:t>Where we used that the arrival time of node </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is </a:t>
            </a:r>
            <a:r>
              <a:rPr lang="hu-HU" sz="1600" i="1">
                <a:latin typeface="Helvetica" pitchFamily="-84" charset="0"/>
                <a:ea typeface="Helvetica" pitchFamily="-84" charset="0"/>
                <a:cs typeface="Helvetica" pitchFamily="-84" charset="0"/>
              </a:rPr>
              <a:t>t</a:t>
            </a:r>
            <a:r>
              <a:rPr lang="hu-HU" sz="1600" i="1" baseline="-25000">
                <a:latin typeface="Helvetica" pitchFamily="-84" charset="0"/>
                <a:ea typeface="Helvetica" pitchFamily="-84" charset="0"/>
                <a:cs typeface="Helvetica" pitchFamily="-84" charset="0"/>
              </a:rPr>
              <a:t>j</a:t>
            </a:r>
            <a:r>
              <a:rPr lang="hu-HU" sz="1600" i="1">
                <a:latin typeface="Helvetica" pitchFamily="-84" charset="0"/>
                <a:ea typeface="Helvetica" pitchFamily="-84" charset="0"/>
                <a:cs typeface="Helvetica" pitchFamily="-84" charset="0"/>
              </a:rPr>
              <a:t>=j</a:t>
            </a:r>
            <a:r>
              <a:rPr lang="hu-HU" sz="1600">
                <a:latin typeface="Helvetica" pitchFamily="-84" charset="0"/>
                <a:ea typeface="Helvetica" pitchFamily="-84" charset="0"/>
                <a:cs typeface="Helvetica" pitchFamily="-84" charset="0"/>
              </a:rPr>
              <a:t> and the arrival time of node is </a:t>
            </a:r>
            <a:r>
              <a:rPr lang="hu-HU" sz="1600" i="1">
                <a:latin typeface="Helvetica" pitchFamily="-84" charset="0"/>
                <a:ea typeface="Helvetica" pitchFamily="-84" charset="0"/>
                <a:cs typeface="Helvetica" pitchFamily="-84" charset="0"/>
              </a:rPr>
              <a:t>t</a:t>
            </a:r>
            <a:r>
              <a:rPr lang="hu-HU" sz="1600" i="1" baseline="-25000">
                <a:latin typeface="Helvetica" pitchFamily="-84" charset="0"/>
                <a:ea typeface="Helvetica" pitchFamily="-84" charset="0"/>
                <a:cs typeface="Helvetica" pitchFamily="-84" charset="0"/>
              </a:rPr>
              <a:t>i</a:t>
            </a:r>
            <a:r>
              <a:rPr lang="hu-HU" sz="1600" i="1">
                <a:latin typeface="Helvetica" pitchFamily="-84" charset="0"/>
                <a:ea typeface="Helvetica" pitchFamily="-84" charset="0"/>
                <a:cs typeface="Helvetica" pitchFamily="-84" charset="0"/>
              </a:rPr>
              <a:t>=i</a:t>
            </a:r>
          </a:p>
        </p:txBody>
      </p:sp>
      <p:graphicFrame>
        <p:nvGraphicFramePr>
          <p:cNvPr id="50181" name="Object 5"/>
          <p:cNvGraphicFramePr>
            <a:graphicFrameLocks noChangeAspect="1"/>
          </p:cNvGraphicFramePr>
          <p:nvPr/>
        </p:nvGraphicFramePr>
        <p:xfrm>
          <a:off x="7145338" y="2354263"/>
          <a:ext cx="1660525" cy="511175"/>
        </p:xfrm>
        <a:graphic>
          <a:graphicData uri="http://schemas.openxmlformats.org/presentationml/2006/ole">
            <mc:AlternateContent xmlns:mc="http://schemas.openxmlformats.org/markup-compatibility/2006">
              <mc:Choice xmlns:v="urn:schemas-microsoft-com:vml" Requires="v">
                <p:oleObj name="Equation" r:id="rId9" imgW="1028700" imgH="381000" progId="Equation.3">
                  <p:embed/>
                </p:oleObj>
              </mc:Choice>
              <mc:Fallback>
                <p:oleObj name="Equation" r:id="rId9" imgW="1028700" imgH="381000" progId="Equation.3">
                  <p:embed/>
                  <p:pic>
                    <p:nvPicPr>
                      <p:cNvPr id="5018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5338" y="2354263"/>
                        <a:ext cx="166052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2" name="Object 6"/>
          <p:cNvGraphicFramePr>
            <a:graphicFrameLocks noChangeAspect="1"/>
          </p:cNvGraphicFramePr>
          <p:nvPr/>
        </p:nvGraphicFramePr>
        <p:xfrm>
          <a:off x="176213" y="3898900"/>
          <a:ext cx="1579562" cy="782638"/>
        </p:xfrm>
        <a:graphic>
          <a:graphicData uri="http://schemas.openxmlformats.org/presentationml/2006/ole">
            <mc:AlternateContent xmlns:mc="http://schemas.openxmlformats.org/markup-compatibility/2006">
              <mc:Choice xmlns:v="urn:schemas-microsoft-com:vml" Requires="v">
                <p:oleObj name="Equation" r:id="rId11" imgW="1003300" imgH="596900" progId="Equation.3">
                  <p:embed/>
                </p:oleObj>
              </mc:Choice>
              <mc:Fallback>
                <p:oleObj name="Equation" r:id="rId11" imgW="1003300" imgH="596900" progId="Equation.3">
                  <p:embed/>
                  <p:pic>
                    <p:nvPicPr>
                      <p:cNvPr id="5018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213" y="3898900"/>
                        <a:ext cx="1579562" cy="78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183" name="Object 7"/>
          <p:cNvGraphicFramePr>
            <a:graphicFrameLocks noChangeAspect="1"/>
          </p:cNvGraphicFramePr>
          <p:nvPr/>
        </p:nvGraphicFramePr>
        <p:xfrm>
          <a:off x="2397125" y="4086225"/>
          <a:ext cx="1443038" cy="520700"/>
        </p:xfrm>
        <a:graphic>
          <a:graphicData uri="http://schemas.openxmlformats.org/presentationml/2006/ole">
            <mc:AlternateContent xmlns:mc="http://schemas.openxmlformats.org/markup-compatibility/2006">
              <mc:Choice xmlns:v="urn:schemas-microsoft-com:vml" Requires="v">
                <p:oleObj name="Equation" r:id="rId13" imgW="965200" imgH="419100" progId="Equation.3">
                  <p:embed/>
                </p:oleObj>
              </mc:Choice>
              <mc:Fallback>
                <p:oleObj name="Equation" r:id="rId13" imgW="965200" imgH="419100" progId="Equation.3">
                  <p:embed/>
                  <p:pic>
                    <p:nvPicPr>
                      <p:cNvPr id="50183"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97125" y="4086225"/>
                        <a:ext cx="144303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9" name="TextBox 23"/>
          <p:cNvSpPr txBox="1">
            <a:spLocks noChangeArrowheads="1"/>
          </p:cNvSpPr>
          <p:nvPr/>
        </p:nvSpPr>
        <p:spPr bwMode="auto">
          <a:xfrm>
            <a:off x="6819900" y="4010025"/>
            <a:ext cx="1985963" cy="338138"/>
          </a:xfrm>
          <a:prstGeom prst="rect">
            <a:avLst/>
          </a:prstGeom>
          <a:noFill/>
          <a:ln w="9525">
            <a:noFill/>
            <a:miter lim="800000"/>
            <a:headEnd/>
            <a:tailEnd/>
          </a:ln>
        </p:spPr>
        <p:txBody>
          <a:bodyPr wrap="none">
            <a:prstTxWarp prst="textNoShape">
              <a:avLst/>
            </a:prstTxWarp>
            <a:spAutoFit/>
          </a:bodyPr>
          <a:lstStyle/>
          <a:p>
            <a:r>
              <a:rPr lang="hu-HU" sz="1600">
                <a:latin typeface="Helvetica" pitchFamily="-84" charset="0"/>
                <a:ea typeface="Helvetica" pitchFamily="-84" charset="0"/>
                <a:cs typeface="Helvetica" pitchFamily="-84" charset="0"/>
              </a:rPr>
              <a:t>Let us approximate:</a:t>
            </a:r>
            <a:endParaRPr lang="hu-HU" sz="1600" baseline="30000">
              <a:latin typeface="Helvetica" pitchFamily="-84" charset="0"/>
              <a:ea typeface="Helvetica" pitchFamily="-84" charset="0"/>
              <a:cs typeface="Helvetica" pitchFamily="-84" charset="0"/>
            </a:endParaRPr>
          </a:p>
        </p:txBody>
      </p:sp>
      <p:graphicFrame>
        <p:nvGraphicFramePr>
          <p:cNvPr id="50184" name="Object 8"/>
          <p:cNvGraphicFramePr>
            <a:graphicFrameLocks noChangeAspect="1"/>
          </p:cNvGraphicFramePr>
          <p:nvPr/>
        </p:nvGraphicFramePr>
        <p:xfrm>
          <a:off x="6845300" y="4373563"/>
          <a:ext cx="2070100" cy="441325"/>
        </p:xfrm>
        <a:graphic>
          <a:graphicData uri="http://schemas.openxmlformats.org/presentationml/2006/ole">
            <mc:AlternateContent xmlns:mc="http://schemas.openxmlformats.org/markup-compatibility/2006">
              <mc:Choice xmlns:v="urn:schemas-microsoft-com:vml" Requires="v">
                <p:oleObj name="Equation" r:id="rId15" imgW="1384300" imgH="355600" progId="Equation.3">
                  <p:embed/>
                </p:oleObj>
              </mc:Choice>
              <mc:Fallback>
                <p:oleObj name="Equation" r:id="rId15" imgW="1384300" imgH="355600" progId="Equation.3">
                  <p:embed/>
                  <p:pic>
                    <p:nvPicPr>
                      <p:cNvPr id="50184"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5300" y="4373563"/>
                        <a:ext cx="207010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0" name="TextBox 26"/>
          <p:cNvSpPr txBox="1">
            <a:spLocks noChangeArrowheads="1"/>
          </p:cNvSpPr>
          <p:nvPr/>
        </p:nvSpPr>
        <p:spPr bwMode="auto">
          <a:xfrm>
            <a:off x="3884613" y="4060825"/>
            <a:ext cx="2982912" cy="584200"/>
          </a:xfrm>
          <a:prstGeom prst="rect">
            <a:avLst/>
          </a:prstGeom>
          <a:noFill/>
          <a:ln w="9525">
            <a:noFill/>
            <a:miter lim="800000"/>
            <a:headEnd/>
            <a:tailEnd/>
          </a:ln>
        </p:spPr>
        <p:txBody>
          <a:bodyPr>
            <a:prstTxWarp prst="textNoShape">
              <a:avLst/>
            </a:prstTxWarp>
            <a:spAutoFit/>
          </a:bodyPr>
          <a:lstStyle/>
          <a:p>
            <a:r>
              <a:rPr lang="hu-HU" sz="1600">
                <a:latin typeface="Helvetica" pitchFamily="-84" charset="0"/>
                <a:ea typeface="Helvetica" pitchFamily="-84" charset="0"/>
                <a:cs typeface="Helvetica" pitchFamily="-84" charset="0"/>
              </a:rPr>
              <a:t>Which is the degree of node </a:t>
            </a:r>
            <a:r>
              <a:rPr lang="hu-HU" sz="1600" i="1">
                <a:latin typeface="Helvetica" pitchFamily="-84" charset="0"/>
                <a:ea typeface="Helvetica" pitchFamily="-84" charset="0"/>
                <a:cs typeface="Helvetica" pitchFamily="-84" charset="0"/>
              </a:rPr>
              <a:t>l</a:t>
            </a:r>
            <a:r>
              <a:rPr lang="hu-HU" sz="1600">
                <a:latin typeface="Helvetica" pitchFamily="-84" charset="0"/>
                <a:ea typeface="Helvetica" pitchFamily="-84" charset="0"/>
                <a:cs typeface="Helvetica" pitchFamily="-84" charset="0"/>
              </a:rPr>
              <a:t> at current time, at time </a:t>
            </a:r>
            <a:r>
              <a:rPr lang="hu-HU" sz="1600" i="1">
                <a:latin typeface="Helvetica" pitchFamily="-84" charset="0"/>
                <a:ea typeface="Helvetica" pitchFamily="-84" charset="0"/>
                <a:cs typeface="Helvetica" pitchFamily="-84" charset="0"/>
              </a:rPr>
              <a:t>t=N</a:t>
            </a:r>
          </a:p>
        </p:txBody>
      </p:sp>
      <p:sp>
        <p:nvSpPr>
          <p:cNvPr id="59407" name="TextBox 28"/>
          <p:cNvSpPr txBox="1">
            <a:spLocks noChangeArrowheads="1"/>
          </p:cNvSpPr>
          <p:nvPr/>
        </p:nvSpPr>
        <p:spPr bwMode="auto">
          <a:xfrm>
            <a:off x="2060575" y="5322888"/>
            <a:ext cx="3378200" cy="230187"/>
          </a:xfrm>
          <a:prstGeom prst="rect">
            <a:avLst/>
          </a:prstGeom>
          <a:noFill/>
          <a:ln w="9525">
            <a:noFill/>
            <a:miter lim="800000"/>
            <a:headEnd/>
            <a:tailEnd/>
          </a:ln>
        </p:spPr>
        <p:txBody>
          <a:bodyPr wrap="none">
            <a:prstTxWarp prst="textNoShape">
              <a:avLst/>
            </a:prstTxWarp>
            <a:spAutoFit/>
          </a:bodyPr>
          <a:lstStyle/>
          <a:p>
            <a:r>
              <a:rPr lang="hu-HU" sz="900">
                <a:latin typeface="Helvetica" pitchFamily="-84" charset="0"/>
                <a:ea typeface="Helvetica" pitchFamily="-84" charset="0"/>
                <a:cs typeface="Helvetica" pitchFamily="-84" charset="0"/>
              </a:rPr>
              <a:t>There is a factor of two difference... Where does it come from?</a:t>
            </a:r>
          </a:p>
        </p:txBody>
      </p:sp>
      <p:graphicFrame>
        <p:nvGraphicFramePr>
          <p:cNvPr id="50185" name="Object 9"/>
          <p:cNvGraphicFramePr>
            <a:graphicFrameLocks noChangeAspect="1"/>
          </p:cNvGraphicFramePr>
          <p:nvPr/>
        </p:nvGraphicFramePr>
        <p:xfrm>
          <a:off x="268288" y="4856163"/>
          <a:ext cx="1558925" cy="557212"/>
        </p:xfrm>
        <a:graphic>
          <a:graphicData uri="http://schemas.openxmlformats.org/presentationml/2006/ole">
            <mc:AlternateContent xmlns:mc="http://schemas.openxmlformats.org/markup-compatibility/2006">
              <mc:Choice xmlns:v="urn:schemas-microsoft-com:vml" Requires="v">
                <p:oleObj name="Equation" r:id="rId17" imgW="889000" imgH="381000" progId="Equation.DSMT4">
                  <p:embed/>
                </p:oleObj>
              </mc:Choice>
              <mc:Fallback>
                <p:oleObj name="Equation" r:id="rId17" imgW="889000" imgH="381000" progId="Equation.DSMT4">
                  <p:embed/>
                  <p:pic>
                    <p:nvPicPr>
                      <p:cNvPr id="5018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8288" y="4856163"/>
                        <a:ext cx="1558925" cy="557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defRPr/>
            </a:pPr>
            <a:r>
              <a:rPr lang="en-US" sz="900" b="1" dirty="0">
                <a:solidFill>
                  <a:schemeClr val="bg1">
                    <a:lumMod val="65000"/>
                  </a:schemeClr>
                </a:solidFill>
                <a:latin typeface="Helvetica" pitchFamily="-111" charset="0"/>
                <a:ea typeface="Helvetica" pitchFamily="-111" charset="0"/>
                <a:cs typeface="Helvetica" pitchFamily="-111" charset="0"/>
              </a:rPr>
              <a:t>Network Science: Evolving Network Models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
        <p:nvSpPr>
          <p:cNvPr id="59409"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CLUSTERING COEFFICIENT OF THE BA MODEL</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sp>
        <p:nvSpPr>
          <p:cNvPr id="20" name="TextBox 19"/>
          <p:cNvSpPr txBox="1"/>
          <p:nvPr/>
        </p:nvSpPr>
        <p:spPr>
          <a:xfrm flipH="1">
            <a:off x="474130" y="3322105"/>
            <a:ext cx="567269" cy="307777"/>
          </a:xfrm>
          <a:prstGeom prst="rect">
            <a:avLst/>
          </a:prstGeom>
          <a:solidFill>
            <a:schemeClr val="bg1"/>
          </a:solidFill>
        </p:spPr>
        <p:txBody>
          <a:bodyPr wrap="square" rtlCol="0">
            <a:spAutoFit/>
          </a:bodyPr>
          <a:lstStyle/>
          <a:p>
            <a:r>
              <a:rPr lang="en-US" sz="1400" i="1" dirty="0"/>
              <a:t>(</a:t>
            </a:r>
            <a:r>
              <a:rPr lang="en-US" sz="1400" i="1" dirty="0">
                <a:latin typeface="Symbol" panose="05050102010706020507" pitchFamily="18" charset="2"/>
              </a:rPr>
              <a:t>D</a:t>
            </a:r>
            <a:r>
              <a:rPr lang="en-US" sz="1400" i="1" dirty="0"/>
              <a:t>) =</a:t>
            </a:r>
          </a:p>
        </p:txBody>
      </p:sp>
    </p:spTree>
    <p:extLst>
      <p:ext uri="{BB962C8B-B14F-4D97-AF65-F5344CB8AC3E}">
        <p14:creationId xmlns:p14="http://schemas.microsoft.com/office/powerpoint/2010/main" val="47483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8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1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1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1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1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p:bldP spid="50188" grpId="0"/>
      <p:bldP spid="50189" grpId="0"/>
      <p:bldP spid="501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Freeform 11"/>
          <p:cNvSpPr>
            <a:spLocks noChangeArrowheads="1"/>
          </p:cNvSpPr>
          <p:nvPr/>
        </p:nvSpPr>
        <p:spPr bwMode="auto">
          <a:xfrm>
            <a:off x="1744663" y="3735388"/>
            <a:ext cx="5135562" cy="1881187"/>
          </a:xfrm>
          <a:custGeom>
            <a:avLst/>
            <a:gdLst>
              <a:gd name="T0" fmla="*/ 0 w 5136444"/>
              <a:gd name="T1" fmla="*/ 1877367 h 2257778"/>
              <a:gd name="T2" fmla="*/ 101362 w 5136444"/>
              <a:gd name="T3" fmla="*/ 1764725 h 2257778"/>
              <a:gd name="T4" fmla="*/ 320964 w 5136444"/>
              <a:gd name="T5" fmla="*/ 1595761 h 2257778"/>
              <a:gd name="T6" fmla="*/ 557456 w 5136444"/>
              <a:gd name="T7" fmla="*/ 1440878 h 2257778"/>
              <a:gd name="T8" fmla="*/ 996671 w 5136444"/>
              <a:gd name="T9" fmla="*/ 1229676 h 2257778"/>
              <a:gd name="T10" fmla="*/ 1351416 w 5136444"/>
              <a:gd name="T11" fmla="*/ 1060715 h 2257778"/>
              <a:gd name="T12" fmla="*/ 1486555 w 5136444"/>
              <a:gd name="T13" fmla="*/ 990312 h 2257778"/>
              <a:gd name="T14" fmla="*/ 2111585 w 5136444"/>
              <a:gd name="T15" fmla="*/ 736869 h 2257778"/>
              <a:gd name="T16" fmla="*/ 2787290 w 5136444"/>
              <a:gd name="T17" fmla="*/ 469343 h 2257778"/>
              <a:gd name="T18" fmla="*/ 3260286 w 5136444"/>
              <a:gd name="T19" fmla="*/ 328536 h 2257778"/>
              <a:gd name="T20" fmla="*/ 3817744 w 5136444"/>
              <a:gd name="T21" fmla="*/ 215892 h 2257778"/>
              <a:gd name="T22" fmla="*/ 4324525 w 5136444"/>
              <a:gd name="T23" fmla="*/ 89172 h 2257778"/>
              <a:gd name="T24" fmla="*/ 4746840 w 5136444"/>
              <a:gd name="T25" fmla="*/ 32856 h 2257778"/>
              <a:gd name="T26" fmla="*/ 5050909 w 5136444"/>
              <a:gd name="T27" fmla="*/ 4692 h 2257778"/>
              <a:gd name="T28" fmla="*/ 5118479 w 5136444"/>
              <a:gd name="T29" fmla="*/ 4692 h 2257778"/>
              <a:gd name="T30" fmla="*/ 5084695 w 5136444"/>
              <a:gd name="T31" fmla="*/ 18769 h 22577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36444"/>
              <a:gd name="T49" fmla="*/ 0 h 2257778"/>
              <a:gd name="T50" fmla="*/ 5136444 w 5136444"/>
              <a:gd name="T51" fmla="*/ 2257778 h 22577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36444" h="2257778">
                <a:moveTo>
                  <a:pt x="0" y="2257778"/>
                </a:moveTo>
                <a:cubicBezTo>
                  <a:pt x="23989" y="2218267"/>
                  <a:pt x="47978" y="2178756"/>
                  <a:pt x="101600" y="2122311"/>
                </a:cubicBezTo>
                <a:cubicBezTo>
                  <a:pt x="155222" y="2065867"/>
                  <a:pt x="245534" y="1984022"/>
                  <a:pt x="321734" y="1919111"/>
                </a:cubicBezTo>
                <a:cubicBezTo>
                  <a:pt x="397934" y="1854200"/>
                  <a:pt x="445911" y="1806222"/>
                  <a:pt x="558800" y="1732844"/>
                </a:cubicBezTo>
                <a:cubicBezTo>
                  <a:pt x="671689" y="1659466"/>
                  <a:pt x="999067" y="1478844"/>
                  <a:pt x="999067" y="1478844"/>
                </a:cubicBezTo>
                <a:lnTo>
                  <a:pt x="1354667" y="1275644"/>
                </a:lnTo>
                <a:cubicBezTo>
                  <a:pt x="1436511" y="1227666"/>
                  <a:pt x="1363134" y="1255889"/>
                  <a:pt x="1490134" y="1190978"/>
                </a:cubicBezTo>
                <a:cubicBezTo>
                  <a:pt x="1617134" y="1126067"/>
                  <a:pt x="2116667" y="886178"/>
                  <a:pt x="2116667" y="886178"/>
                </a:cubicBezTo>
                <a:cubicBezTo>
                  <a:pt x="2333978" y="781756"/>
                  <a:pt x="2602089" y="646289"/>
                  <a:pt x="2794000" y="564444"/>
                </a:cubicBezTo>
                <a:cubicBezTo>
                  <a:pt x="2985911" y="482600"/>
                  <a:pt x="3095978" y="445911"/>
                  <a:pt x="3268134" y="395111"/>
                </a:cubicBezTo>
                <a:cubicBezTo>
                  <a:pt x="3440290" y="344311"/>
                  <a:pt x="3649134" y="307622"/>
                  <a:pt x="3826934" y="259644"/>
                </a:cubicBezTo>
                <a:cubicBezTo>
                  <a:pt x="4004734" y="211666"/>
                  <a:pt x="4179712" y="143933"/>
                  <a:pt x="4334934" y="107244"/>
                </a:cubicBezTo>
                <a:cubicBezTo>
                  <a:pt x="4490156" y="70555"/>
                  <a:pt x="4636912" y="56444"/>
                  <a:pt x="4758267" y="39511"/>
                </a:cubicBezTo>
                <a:cubicBezTo>
                  <a:pt x="4879623" y="22578"/>
                  <a:pt x="5000978" y="11288"/>
                  <a:pt x="5063067" y="5644"/>
                </a:cubicBezTo>
                <a:cubicBezTo>
                  <a:pt x="5125156" y="0"/>
                  <a:pt x="5125156" y="2822"/>
                  <a:pt x="5130800" y="5644"/>
                </a:cubicBezTo>
                <a:cubicBezTo>
                  <a:pt x="5136444" y="8466"/>
                  <a:pt x="5116689" y="15522"/>
                  <a:pt x="5096934" y="22578"/>
                </a:cubicBezTo>
              </a:path>
            </a:pathLst>
          </a:custGeom>
          <a:noFill/>
          <a:ln w="12700">
            <a:noFill/>
            <a:round/>
            <a:headEnd/>
            <a:tailEnd/>
          </a:ln>
        </p:spPr>
        <p:txBody>
          <a:bodyPr wrap="none">
            <a:prstTxWarp prst="textNoShape">
              <a:avLst/>
            </a:prstTxWarp>
          </a:bodyPr>
          <a:lstStyle/>
          <a:p>
            <a:pPr algn="ctr" defTabSz="914400" eaLnBrk="0" hangingPunct="0">
              <a:spcBef>
                <a:spcPct val="50000"/>
              </a:spcBef>
            </a:pPr>
            <a:endParaRPr lang="hu-HU" sz="2400" b="1">
              <a:solidFill>
                <a:srgbClr val="000000"/>
              </a:solidFill>
              <a:latin typeface="Times New Roman" pitchFamily="-84" charset="0"/>
              <a:ea typeface="Gulim" charset="0"/>
              <a:cs typeface="Gulim" charset="0"/>
            </a:endParaRPr>
          </a:p>
        </p:txBody>
      </p:sp>
      <p:sp>
        <p:nvSpPr>
          <p:cNvPr id="14" name="Arc 13"/>
          <p:cNvSpPr/>
          <p:nvPr/>
        </p:nvSpPr>
        <p:spPr bwMode="auto">
          <a:xfrm>
            <a:off x="3090863" y="946150"/>
            <a:ext cx="1963737" cy="1354138"/>
          </a:xfrm>
          <a:prstGeom prst="arc">
            <a:avLst/>
          </a:prstGeom>
          <a:noFill/>
          <a:ln w="12700" cap="flat" cmpd="sng" algn="ctr">
            <a:noFill/>
            <a:prstDash val="solid"/>
            <a:round/>
            <a:headEnd type="none" w="med" len="med"/>
            <a:tailEnd type="none" w="med" len="med"/>
          </a:ln>
          <a:effectLst/>
        </p:spPr>
        <p:txBody>
          <a:bodyPr wrap="none">
            <a:prstTxWarp prst="textNoShape">
              <a:avLst/>
            </a:prstTxWarp>
          </a:bodyPr>
          <a:lstStyle/>
          <a:p>
            <a:pPr algn="ctr" defTabSz="914400" eaLnBrk="0" hangingPunct="0">
              <a:spcBef>
                <a:spcPct val="50000"/>
              </a:spcBef>
              <a:defRPr/>
            </a:pPr>
            <a:endParaRPr lang="en-US" sz="2400" b="1">
              <a:solidFill>
                <a:srgbClr val="000000"/>
              </a:solidFill>
              <a:latin typeface="Times New Roman" pitchFamily="-112" charset="0"/>
              <a:ea typeface="Gulim" pitchFamily="34" charset="-127"/>
              <a:cs typeface="Gulim" pitchFamily="34" charset="-127"/>
            </a:endParaRPr>
          </a:p>
        </p:txBody>
      </p:sp>
      <p:sp>
        <p:nvSpPr>
          <p:cNvPr id="15" name="Arc 14"/>
          <p:cNvSpPr/>
          <p:nvPr/>
        </p:nvSpPr>
        <p:spPr bwMode="auto">
          <a:xfrm rot="16200000">
            <a:off x="6627019" y="-621506"/>
            <a:ext cx="2681288" cy="11430000"/>
          </a:xfrm>
          <a:prstGeom prst="arc">
            <a:avLst>
              <a:gd name="adj1" fmla="val 16200000"/>
              <a:gd name="adj2" fmla="val 21459515"/>
            </a:avLst>
          </a:prstGeom>
          <a:noFill/>
          <a:ln w="44450" cap="flat" cmpd="sng" algn="ctr">
            <a:solidFill>
              <a:schemeClr val="accent2"/>
            </a:solidFill>
            <a:prstDash val="solid"/>
            <a:round/>
            <a:headEnd type="none" w="med" len="med"/>
            <a:tailEnd type="none" w="med" len="med"/>
          </a:ln>
          <a:effectLst/>
        </p:spPr>
        <p:txBody>
          <a:bodyPr wrap="none">
            <a:prstTxWarp prst="textNoShape">
              <a:avLst/>
            </a:prstTxWarp>
          </a:bodyPr>
          <a:lstStyle/>
          <a:p>
            <a:pPr algn="ctr" defTabSz="914400" eaLnBrk="0" hangingPunct="0">
              <a:spcBef>
                <a:spcPct val="50000"/>
              </a:spcBef>
              <a:defRPr/>
            </a:pPr>
            <a:endParaRPr lang="en-US" sz="2400" b="1">
              <a:solidFill>
                <a:srgbClr val="000000"/>
              </a:solidFill>
              <a:latin typeface="Times New Roman" pitchFamily="-112" charset="0"/>
              <a:ea typeface="Gulim" pitchFamily="34" charset="-127"/>
              <a:cs typeface="Gulim" pitchFamily="34" charset="-127"/>
            </a:endParaRPr>
          </a:p>
        </p:txBody>
      </p:sp>
      <p:sp>
        <p:nvSpPr>
          <p:cNvPr id="16" name="Arc 15"/>
          <p:cNvSpPr/>
          <p:nvPr/>
        </p:nvSpPr>
        <p:spPr bwMode="auto">
          <a:xfrm rot="16200000">
            <a:off x="5906294" y="1497807"/>
            <a:ext cx="4191000" cy="7199312"/>
          </a:xfrm>
          <a:prstGeom prst="arc">
            <a:avLst>
              <a:gd name="adj1" fmla="val 16200000"/>
              <a:gd name="adj2" fmla="val 21459515"/>
            </a:avLst>
          </a:prstGeom>
          <a:noFill/>
          <a:ln w="44450" cap="flat" cmpd="sng" algn="ctr">
            <a:solidFill>
              <a:srgbClr val="FF0000"/>
            </a:solidFill>
            <a:prstDash val="solid"/>
            <a:round/>
            <a:headEnd type="none" w="med" len="med"/>
            <a:tailEnd type="none" w="med" len="med"/>
          </a:ln>
          <a:effectLst/>
        </p:spPr>
        <p:txBody>
          <a:bodyPr wrap="none">
            <a:prstTxWarp prst="textNoShape">
              <a:avLst/>
            </a:prstTxWarp>
          </a:bodyPr>
          <a:lstStyle/>
          <a:p>
            <a:pPr algn="ctr" defTabSz="914400" eaLnBrk="0" hangingPunct="0">
              <a:spcBef>
                <a:spcPct val="50000"/>
              </a:spcBef>
              <a:defRPr/>
            </a:pPr>
            <a:endParaRPr lang="en-US" sz="2400" b="1">
              <a:solidFill>
                <a:srgbClr val="000000"/>
              </a:solidFill>
              <a:latin typeface="Times New Roman" pitchFamily="-112" charset="0"/>
              <a:ea typeface="Gulim" pitchFamily="34" charset="-127"/>
              <a:cs typeface="Gulim" pitchFamily="34" charset="-127"/>
            </a:endParaRPr>
          </a:p>
        </p:txBody>
      </p:sp>
      <p:cxnSp>
        <p:nvCxnSpPr>
          <p:cNvPr id="89095" name="Straight Arrow Connector 5"/>
          <p:cNvCxnSpPr>
            <a:cxnSpLocks noChangeShapeType="1"/>
          </p:cNvCxnSpPr>
          <p:nvPr/>
        </p:nvCxnSpPr>
        <p:spPr bwMode="auto">
          <a:xfrm>
            <a:off x="1693863" y="5108575"/>
            <a:ext cx="5570537" cy="28575"/>
          </a:xfrm>
          <a:prstGeom prst="straightConnector1">
            <a:avLst/>
          </a:prstGeom>
          <a:noFill/>
          <a:ln w="38100">
            <a:solidFill>
              <a:schemeClr val="tx1"/>
            </a:solidFill>
            <a:round/>
            <a:headEnd/>
            <a:tailEnd type="arrow" w="med" len="med"/>
          </a:ln>
        </p:spPr>
      </p:cxnSp>
      <p:cxnSp>
        <p:nvCxnSpPr>
          <p:cNvPr id="89096" name="Straight Arrow Connector 6"/>
          <p:cNvCxnSpPr>
            <a:cxnSpLocks noChangeShapeType="1"/>
          </p:cNvCxnSpPr>
          <p:nvPr/>
        </p:nvCxnSpPr>
        <p:spPr bwMode="auto">
          <a:xfrm rot="16200000" flipV="1">
            <a:off x="588963" y="3994150"/>
            <a:ext cx="2298700" cy="12700"/>
          </a:xfrm>
          <a:prstGeom prst="straightConnector1">
            <a:avLst/>
          </a:prstGeom>
          <a:noFill/>
          <a:ln w="38100">
            <a:solidFill>
              <a:schemeClr val="tx1"/>
            </a:solidFill>
            <a:round/>
            <a:headEnd/>
            <a:tailEnd type="arrow" w="med" len="med"/>
          </a:ln>
        </p:spPr>
      </p:cxnSp>
      <p:sp>
        <p:nvSpPr>
          <p:cNvPr id="89097" name="Rectangle 18"/>
          <p:cNvSpPr>
            <a:spLocks noChangeArrowheads="1"/>
          </p:cNvSpPr>
          <p:nvPr/>
        </p:nvSpPr>
        <p:spPr bwMode="auto">
          <a:xfrm>
            <a:off x="0" y="635000"/>
            <a:ext cx="9380538" cy="830263"/>
          </a:xfrm>
          <a:prstGeom prst="rect">
            <a:avLst/>
          </a:prstGeom>
          <a:noFill/>
          <a:ln w="9525">
            <a:noFill/>
            <a:miter lim="800000"/>
            <a:headEnd/>
            <a:tailEnd/>
          </a:ln>
        </p:spPr>
        <p:txBody>
          <a:bodyPr>
            <a:prstTxWarp prst="textNoShape">
              <a:avLst/>
            </a:prstTxWarp>
            <a:spAutoFit/>
          </a:bodyPr>
          <a:lstStyle/>
          <a:p>
            <a:pPr algn="ctr" defTabSz="914400" eaLnBrk="0" hangingPunct="0">
              <a:spcBef>
                <a:spcPct val="50000"/>
              </a:spcBef>
            </a:pPr>
            <a:r>
              <a:rPr lang="en-US" sz="2400" b="1" u="sng">
                <a:solidFill>
                  <a:srgbClr val="3333CC"/>
                </a:solidFill>
                <a:latin typeface="Times New Roman" pitchFamily="-84" charset="0"/>
                <a:ea typeface="Gulim" charset="0"/>
                <a:cs typeface="Gulim" charset="0"/>
              </a:rPr>
              <a:t>SF model</a:t>
            </a:r>
            <a:r>
              <a:rPr lang="en-US" sz="2400" b="1">
                <a:solidFill>
                  <a:srgbClr val="000000"/>
                </a:solidFill>
                <a:latin typeface="Times New Roman" pitchFamily="-84" charset="0"/>
                <a:ea typeface="Gulim" charset="0"/>
                <a:cs typeface="Gulim" charset="0"/>
              </a:rPr>
              <a:t>:       </a:t>
            </a:r>
            <a:r>
              <a:rPr lang="en-US" sz="2400" b="1" i="1">
                <a:solidFill>
                  <a:srgbClr val="000000"/>
                </a:solidFill>
                <a:latin typeface="Times New Roman" pitchFamily="-84" charset="0"/>
                <a:ea typeface="Gulim" charset="0"/>
                <a:cs typeface="Gulim" charset="0"/>
              </a:rPr>
              <a:t>k(t)~t </a:t>
            </a:r>
            <a:r>
              <a:rPr lang="en-US" sz="2400" b="1" i="1" baseline="30000">
                <a:solidFill>
                  <a:srgbClr val="000000"/>
                </a:solidFill>
                <a:latin typeface="Times New Roman" pitchFamily="-84" charset="0"/>
                <a:ea typeface="Gulim" charset="0"/>
                <a:cs typeface="Gulim" charset="0"/>
              </a:rPr>
              <a:t>½</a:t>
            </a:r>
            <a:r>
              <a:rPr lang="en-US" sz="2400" b="1" i="1">
                <a:solidFill>
                  <a:srgbClr val="000000"/>
                </a:solidFill>
                <a:latin typeface="Times New Roman" pitchFamily="-84" charset="0"/>
                <a:ea typeface="Gulim" charset="0"/>
                <a:cs typeface="Gulim" charset="0"/>
              </a:rPr>
              <a:t>      </a:t>
            </a:r>
            <a:r>
              <a:rPr lang="en-US" sz="2400" b="1">
                <a:solidFill>
                  <a:srgbClr val="000000"/>
                </a:solidFill>
                <a:latin typeface="Times New Roman" pitchFamily="-84" charset="0"/>
                <a:ea typeface="Gulim" charset="0"/>
                <a:cs typeface="Gulim" charset="0"/>
              </a:rPr>
              <a:t>(first mover advantage)</a:t>
            </a:r>
            <a:br>
              <a:rPr lang="en-US" sz="2400" b="1">
                <a:solidFill>
                  <a:srgbClr val="000000"/>
                </a:solidFill>
                <a:latin typeface="Times New Roman" pitchFamily="-84" charset="0"/>
                <a:ea typeface="Gulim" charset="0"/>
                <a:cs typeface="Gulim" charset="0"/>
              </a:rPr>
            </a:br>
            <a:endParaRPr lang="en-US" sz="2400" b="1">
              <a:solidFill>
                <a:srgbClr val="000000"/>
              </a:solidFill>
              <a:latin typeface="Times New Roman" pitchFamily="-84" charset="0"/>
              <a:ea typeface="Gulim" charset="0"/>
              <a:cs typeface="Gulim" charset="0"/>
            </a:endParaRPr>
          </a:p>
        </p:txBody>
      </p:sp>
      <p:sp>
        <p:nvSpPr>
          <p:cNvPr id="20" name="Arc 19"/>
          <p:cNvSpPr/>
          <p:nvPr/>
        </p:nvSpPr>
        <p:spPr bwMode="auto">
          <a:xfrm rot="16200000">
            <a:off x="7153275" y="-627062"/>
            <a:ext cx="2378075" cy="11430000"/>
          </a:xfrm>
          <a:prstGeom prst="arc">
            <a:avLst>
              <a:gd name="adj1" fmla="val 16200000"/>
              <a:gd name="adj2" fmla="val 21421023"/>
            </a:avLst>
          </a:prstGeom>
          <a:noFill/>
          <a:ln w="44450" cap="flat" cmpd="sng" algn="ctr">
            <a:solidFill>
              <a:schemeClr val="accent2"/>
            </a:solidFill>
            <a:prstDash val="solid"/>
            <a:round/>
            <a:headEnd type="none" w="med" len="med"/>
            <a:tailEnd type="none" w="med" len="med"/>
          </a:ln>
          <a:effectLst/>
        </p:spPr>
        <p:txBody>
          <a:bodyPr wrap="none">
            <a:prstTxWarp prst="textNoShape">
              <a:avLst/>
            </a:prstTxWarp>
          </a:bodyPr>
          <a:lstStyle/>
          <a:p>
            <a:pPr algn="ctr" defTabSz="914400" eaLnBrk="0" hangingPunct="0">
              <a:spcBef>
                <a:spcPct val="50000"/>
              </a:spcBef>
              <a:defRPr/>
            </a:pPr>
            <a:endParaRPr lang="en-US" sz="2400" b="1">
              <a:solidFill>
                <a:srgbClr val="000000"/>
              </a:solidFill>
              <a:latin typeface="Times New Roman" pitchFamily="-112" charset="0"/>
              <a:ea typeface="Gulim" pitchFamily="34" charset="-127"/>
              <a:cs typeface="Gulim" pitchFamily="34" charset="-127"/>
            </a:endParaRPr>
          </a:p>
        </p:txBody>
      </p:sp>
      <p:sp>
        <p:nvSpPr>
          <p:cNvPr id="21" name="Arc 20"/>
          <p:cNvSpPr/>
          <p:nvPr/>
        </p:nvSpPr>
        <p:spPr bwMode="auto">
          <a:xfrm rot="16200000">
            <a:off x="8193087" y="-596899"/>
            <a:ext cx="2105025" cy="11430000"/>
          </a:xfrm>
          <a:prstGeom prst="arc">
            <a:avLst>
              <a:gd name="adj1" fmla="val 16200000"/>
              <a:gd name="adj2" fmla="val 21421023"/>
            </a:avLst>
          </a:prstGeom>
          <a:noFill/>
          <a:ln w="44450" cap="flat" cmpd="sng" algn="ctr">
            <a:solidFill>
              <a:schemeClr val="accent2"/>
            </a:solidFill>
            <a:prstDash val="solid"/>
            <a:round/>
            <a:headEnd type="none" w="med" len="med"/>
            <a:tailEnd type="none" w="med" len="med"/>
          </a:ln>
          <a:effectLst/>
        </p:spPr>
        <p:txBody>
          <a:bodyPr wrap="none">
            <a:prstTxWarp prst="textNoShape">
              <a:avLst/>
            </a:prstTxWarp>
          </a:bodyPr>
          <a:lstStyle/>
          <a:p>
            <a:pPr algn="ctr" defTabSz="914400" eaLnBrk="0" hangingPunct="0">
              <a:spcBef>
                <a:spcPct val="50000"/>
              </a:spcBef>
              <a:defRPr/>
            </a:pPr>
            <a:endParaRPr lang="en-US" sz="2400" b="1">
              <a:solidFill>
                <a:srgbClr val="000000"/>
              </a:solidFill>
              <a:latin typeface="Times New Roman" pitchFamily="-112" charset="0"/>
              <a:ea typeface="Gulim" pitchFamily="34" charset="-127"/>
              <a:cs typeface="Gulim" pitchFamily="34" charset="-127"/>
            </a:endParaRPr>
          </a:p>
        </p:txBody>
      </p:sp>
      <p:sp>
        <p:nvSpPr>
          <p:cNvPr id="13" name="Rectangle 12"/>
          <p:cNvSpPr>
            <a:spLocks noChangeArrowheads="1"/>
          </p:cNvSpPr>
          <p:nvPr/>
        </p:nvSpPr>
        <p:spPr bwMode="auto">
          <a:xfrm>
            <a:off x="0" y="1400175"/>
            <a:ext cx="9423400" cy="1876425"/>
          </a:xfrm>
          <a:prstGeom prst="rect">
            <a:avLst/>
          </a:prstGeom>
          <a:noFill/>
          <a:ln w="9525">
            <a:noFill/>
            <a:miter lim="800000"/>
            <a:headEnd/>
            <a:tailEnd/>
          </a:ln>
        </p:spPr>
        <p:txBody>
          <a:bodyPr>
            <a:prstTxWarp prst="textNoShape">
              <a:avLst/>
            </a:prstTxWarp>
            <a:spAutoFit/>
          </a:bodyPr>
          <a:lstStyle/>
          <a:p>
            <a:pPr algn="ctr" defTabSz="914400" eaLnBrk="0" hangingPunct="0">
              <a:spcBef>
                <a:spcPct val="50000"/>
              </a:spcBef>
            </a:pPr>
            <a:r>
              <a:rPr lang="en-US" sz="2400" b="1" u="sng">
                <a:solidFill>
                  <a:srgbClr val="3333CC"/>
                </a:solidFill>
                <a:latin typeface="Times New Roman" pitchFamily="-84" charset="0"/>
                <a:ea typeface="Gulim" charset="0"/>
                <a:cs typeface="Gulim" charset="0"/>
              </a:rPr>
              <a:t>Fitness model</a:t>
            </a:r>
            <a:r>
              <a:rPr lang="en-US" sz="2400" b="1">
                <a:solidFill>
                  <a:srgbClr val="3333CC"/>
                </a:solidFill>
                <a:latin typeface="Times New Roman" pitchFamily="-84" charset="0"/>
                <a:ea typeface="Gulim" charset="0"/>
                <a:cs typeface="Gulim" charset="0"/>
              </a:rPr>
              <a:t>:     </a:t>
            </a:r>
            <a:r>
              <a:rPr lang="en-US" sz="2400" b="1">
                <a:solidFill>
                  <a:srgbClr val="000000"/>
                </a:solidFill>
                <a:latin typeface="Times New Roman" pitchFamily="-84" charset="0"/>
                <a:ea typeface="Gulim" charset="0"/>
                <a:cs typeface="Gulim" charset="0"/>
              </a:rPr>
              <a:t>fitness  (</a:t>
            </a:r>
            <a:r>
              <a:rPr lang="en-US" sz="2400" b="1" i="1">
                <a:solidFill>
                  <a:srgbClr val="000000"/>
                </a:solidFill>
                <a:latin typeface="Symbol" pitchFamily="-84" charset="2"/>
                <a:ea typeface="Gulim" charset="0"/>
                <a:cs typeface="Gulim" charset="0"/>
              </a:rPr>
              <a:t>h</a:t>
            </a:r>
            <a:r>
              <a:rPr lang="en-US" sz="2400" b="1">
                <a:solidFill>
                  <a:srgbClr val="000000"/>
                </a:solidFill>
                <a:latin typeface="Symbol" pitchFamily="-84" charset="2"/>
                <a:ea typeface="Gulim" charset="0"/>
                <a:cs typeface="Gulim" charset="0"/>
              </a:rPr>
              <a:t> )  </a:t>
            </a:r>
            <a:r>
              <a:rPr lang="en-US" sz="2400" b="1">
                <a:solidFill>
                  <a:srgbClr val="000000"/>
                </a:solidFill>
                <a:latin typeface="Times New Roman" pitchFamily="-84" charset="0"/>
                <a:ea typeface="Gulim" charset="0"/>
                <a:cs typeface="Gulim" charset="0"/>
              </a:rPr>
              <a:t>               			</a:t>
            </a:r>
            <a:r>
              <a:rPr lang="en-US" sz="2400" b="1" i="1">
                <a:solidFill>
                  <a:srgbClr val="000000"/>
                </a:solidFill>
                <a:latin typeface="Times New Roman" pitchFamily="-84" charset="0"/>
                <a:ea typeface="Gulim" charset="0"/>
                <a:cs typeface="Gulim" charset="0"/>
              </a:rPr>
              <a:t>k(</a:t>
            </a:r>
            <a:r>
              <a:rPr lang="en-US" sz="2400" b="1" i="1">
                <a:solidFill>
                  <a:srgbClr val="000000"/>
                </a:solidFill>
                <a:latin typeface="Symbol" pitchFamily="-84" charset="2"/>
                <a:ea typeface="Gulim" charset="0"/>
                <a:cs typeface="Gulim" charset="0"/>
              </a:rPr>
              <a:t>h</a:t>
            </a:r>
            <a:r>
              <a:rPr lang="en-US" sz="2400" b="1" i="1">
                <a:solidFill>
                  <a:srgbClr val="000000"/>
                </a:solidFill>
                <a:latin typeface="Times New Roman" pitchFamily="-84" charset="0"/>
                <a:ea typeface="Gulim" charset="0"/>
                <a:cs typeface="Gulim" charset="0"/>
              </a:rPr>
              <a:t>,t)~t</a:t>
            </a:r>
            <a:r>
              <a:rPr lang="en-US" sz="2400" b="1" i="1" baseline="30000">
                <a:solidFill>
                  <a:srgbClr val="000000"/>
                </a:solidFill>
                <a:latin typeface="Symbol" pitchFamily="-84" charset="2"/>
                <a:ea typeface="Gulim" charset="0"/>
                <a:cs typeface="Gulim" charset="0"/>
              </a:rPr>
              <a:t>b(h)</a:t>
            </a:r>
            <a:r>
              <a:rPr lang="en-US" sz="2400" b="1">
                <a:solidFill>
                  <a:srgbClr val="000000"/>
                </a:solidFill>
                <a:latin typeface="Times New Roman" pitchFamily="-84" charset="0"/>
                <a:ea typeface="Gulim" charset="0"/>
                <a:cs typeface="Gulim" charset="0"/>
              </a:rPr>
              <a:t> </a:t>
            </a:r>
          </a:p>
          <a:p>
            <a:pPr algn="ctr" defTabSz="914400" eaLnBrk="0" hangingPunct="0">
              <a:spcBef>
                <a:spcPct val="50000"/>
              </a:spcBef>
            </a:pPr>
            <a:r>
              <a:rPr lang="en-US" sz="2400" b="1" i="1">
                <a:solidFill>
                  <a:srgbClr val="000000"/>
                </a:solidFill>
                <a:latin typeface="Symbol" pitchFamily="-84" charset="2"/>
                <a:ea typeface="Gulim" charset="0"/>
                <a:cs typeface="Gulim" charset="0"/>
              </a:rPr>
              <a:t>						</a:t>
            </a:r>
          </a:p>
          <a:p>
            <a:pPr algn="ctr" defTabSz="914400" eaLnBrk="0" hangingPunct="0">
              <a:spcBef>
                <a:spcPct val="50000"/>
              </a:spcBef>
            </a:pPr>
            <a:r>
              <a:rPr lang="en-US" sz="2400" b="1" i="1">
                <a:solidFill>
                  <a:srgbClr val="000000"/>
                </a:solidFill>
                <a:latin typeface="Symbol" pitchFamily="-84" charset="2"/>
                <a:ea typeface="Gulim" charset="0"/>
                <a:cs typeface="Gulim" charset="0"/>
              </a:rPr>
              <a:t>								b(h)</a:t>
            </a:r>
            <a:r>
              <a:rPr lang="en-US" sz="2400" b="1">
                <a:solidFill>
                  <a:srgbClr val="000000"/>
                </a:solidFill>
                <a:latin typeface="Times New Roman" pitchFamily="-84" charset="0"/>
                <a:ea typeface="Gulim" charset="0"/>
                <a:cs typeface="Gulim" charset="0"/>
              </a:rPr>
              <a:t> =</a:t>
            </a:r>
            <a:r>
              <a:rPr lang="en-US" sz="2400" b="1">
                <a:solidFill>
                  <a:srgbClr val="000000"/>
                </a:solidFill>
                <a:latin typeface="Symbol" pitchFamily="-84" charset="2"/>
                <a:ea typeface="Gulim" charset="0"/>
                <a:cs typeface="Gulim" charset="0"/>
              </a:rPr>
              <a:t>h/</a:t>
            </a:r>
            <a:r>
              <a:rPr lang="en-US" sz="2400" b="1">
                <a:solidFill>
                  <a:srgbClr val="000000"/>
                </a:solidFill>
                <a:latin typeface="Times New Roman" pitchFamily="-84" charset="0"/>
                <a:ea typeface="Gulim" charset="0"/>
                <a:cs typeface="Gulim" charset="0"/>
              </a:rPr>
              <a:t>C    </a:t>
            </a:r>
            <a:br>
              <a:rPr lang="en-US" sz="2000" b="1">
                <a:solidFill>
                  <a:srgbClr val="000000"/>
                </a:solidFill>
                <a:latin typeface="Times New Roman" pitchFamily="-84" charset="0"/>
                <a:ea typeface="Gulim" charset="0"/>
                <a:cs typeface="Gulim" charset="0"/>
              </a:rPr>
            </a:br>
            <a:endParaRPr lang="en-US" sz="2000" b="1">
              <a:solidFill>
                <a:srgbClr val="000000"/>
              </a:solidFill>
              <a:latin typeface="Times New Roman" pitchFamily="-84" charset="0"/>
              <a:ea typeface="Gulim" charset="0"/>
              <a:cs typeface="Gulim" charset="0"/>
            </a:endParaRPr>
          </a:p>
        </p:txBody>
      </p:sp>
      <p:graphicFrame>
        <p:nvGraphicFramePr>
          <p:cNvPr id="1008642" name="Object 3"/>
          <p:cNvGraphicFramePr>
            <a:graphicFrameLocks noChangeAspect="1"/>
          </p:cNvGraphicFramePr>
          <p:nvPr/>
        </p:nvGraphicFramePr>
        <p:xfrm>
          <a:off x="4468813" y="1296988"/>
          <a:ext cx="2263775" cy="939800"/>
        </p:xfrm>
        <a:graphic>
          <a:graphicData uri="http://schemas.openxmlformats.org/presentationml/2006/ole">
            <mc:AlternateContent xmlns:mc="http://schemas.openxmlformats.org/markup-compatibility/2006">
              <mc:Choice xmlns:v="urn:schemas-microsoft-com:vml" Requires="v">
                <p:oleObj name="Equation" r:id="rId2" imgW="1104900" imgH="469900" progId="Equation.3">
                  <p:embed/>
                </p:oleObj>
              </mc:Choice>
              <mc:Fallback>
                <p:oleObj name="Equation" r:id="rId2" imgW="1104900" imgH="469900" progId="Equation.3">
                  <p:embed/>
                  <p:pic>
                    <p:nvPicPr>
                      <p:cNvPr id="1008642"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813" y="1296988"/>
                        <a:ext cx="2263775"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a:spLocks noChangeArrowheads="1"/>
          </p:cNvSpPr>
          <p:nvPr/>
        </p:nvSpPr>
        <p:spPr bwMode="auto">
          <a:xfrm>
            <a:off x="1943100" y="2943225"/>
            <a:ext cx="5041900" cy="2157413"/>
          </a:xfrm>
          <a:prstGeom prst="rect">
            <a:avLst/>
          </a:prstGeom>
          <a:solidFill>
            <a:schemeClr val="bg1"/>
          </a:solidFill>
          <a:ln w="12700">
            <a:solidFill>
              <a:schemeClr val="bg1"/>
            </a:solidFill>
            <a:round/>
            <a:headEnd/>
            <a:tailEnd/>
          </a:ln>
        </p:spPr>
        <p:txBody>
          <a:bodyPr wrap="none">
            <a:prstTxWarp prst="textNoShape">
              <a:avLst/>
            </a:prstTxWarp>
          </a:bodyPr>
          <a:lstStyle/>
          <a:p>
            <a:pPr algn="ctr" defTabSz="914400" eaLnBrk="0" hangingPunct="0">
              <a:spcBef>
                <a:spcPct val="50000"/>
              </a:spcBef>
            </a:pPr>
            <a:endParaRPr lang="hu-HU" sz="2400" b="1">
              <a:solidFill>
                <a:srgbClr val="000000"/>
              </a:solidFill>
              <a:latin typeface="Times New Roman" pitchFamily="-84" charset="0"/>
              <a:ea typeface="Gulim" charset="0"/>
              <a:cs typeface="Gulim" charset="0"/>
            </a:endParaRPr>
          </a:p>
        </p:txBody>
      </p:sp>
      <p:sp>
        <p:nvSpPr>
          <p:cNvPr id="89102" name="Rectangle 21"/>
          <p:cNvSpPr>
            <a:spLocks noChangeArrowheads="1"/>
          </p:cNvSpPr>
          <p:nvPr/>
        </p:nvSpPr>
        <p:spPr bwMode="auto">
          <a:xfrm>
            <a:off x="6938963" y="2921000"/>
            <a:ext cx="2255837" cy="2092325"/>
          </a:xfrm>
          <a:prstGeom prst="rect">
            <a:avLst/>
          </a:prstGeom>
          <a:solidFill>
            <a:schemeClr val="bg1"/>
          </a:solidFill>
          <a:ln w="12700">
            <a:solidFill>
              <a:schemeClr val="bg1"/>
            </a:solidFill>
            <a:round/>
            <a:headEnd/>
            <a:tailEnd/>
          </a:ln>
        </p:spPr>
        <p:txBody>
          <a:bodyPr wrap="none">
            <a:prstTxWarp prst="textNoShape">
              <a:avLst/>
            </a:prstTxWarp>
          </a:bodyPr>
          <a:lstStyle/>
          <a:p>
            <a:pPr algn="ctr" defTabSz="914400" eaLnBrk="0" hangingPunct="0">
              <a:spcBef>
                <a:spcPct val="50000"/>
              </a:spcBef>
            </a:pPr>
            <a:endParaRPr lang="hu-HU" sz="2400" b="1">
              <a:solidFill>
                <a:srgbClr val="000000"/>
              </a:solidFill>
              <a:latin typeface="Times New Roman" pitchFamily="-84" charset="0"/>
              <a:ea typeface="Gulim" charset="0"/>
              <a:cs typeface="Gulim" charset="0"/>
            </a:endParaRPr>
          </a:p>
        </p:txBody>
      </p:sp>
      <p:sp>
        <p:nvSpPr>
          <p:cNvPr id="89103" name="Rectangle 23"/>
          <p:cNvSpPr>
            <a:spLocks noChangeArrowheads="1"/>
          </p:cNvSpPr>
          <p:nvPr/>
        </p:nvSpPr>
        <p:spPr bwMode="auto">
          <a:xfrm>
            <a:off x="0" y="0"/>
            <a:ext cx="9144000" cy="584200"/>
          </a:xfrm>
          <a:prstGeom prst="rect">
            <a:avLst/>
          </a:prstGeom>
          <a:noFill/>
          <a:ln w="9525">
            <a:noFill/>
            <a:miter lim="800000"/>
            <a:headEnd/>
            <a:tailEnd/>
          </a:ln>
        </p:spPr>
        <p:txBody>
          <a:bodyPr>
            <a:prstTxWarp prst="textNoShape">
              <a:avLst/>
            </a:prstTxWarp>
            <a:spAutoFit/>
          </a:bodyPr>
          <a:lstStyle/>
          <a:p>
            <a:pPr algn="ctr" defTabSz="914400" eaLnBrk="0" hangingPunct="0">
              <a:spcBef>
                <a:spcPct val="50000"/>
              </a:spcBef>
            </a:pPr>
            <a:r>
              <a:rPr lang="en-US" sz="1600" b="1">
                <a:solidFill>
                  <a:srgbClr val="FF0000"/>
                </a:solidFill>
                <a:latin typeface="Times New Roman" pitchFamily="-84" charset="0"/>
                <a:ea typeface="Gulim" charset="0"/>
                <a:cs typeface="Gulim" charset="0"/>
              </a:rPr>
              <a:t> </a:t>
            </a:r>
            <a:r>
              <a:rPr lang="en-US" sz="3200" b="1">
                <a:solidFill>
                  <a:srgbClr val="FF0000"/>
                </a:solidFill>
                <a:ea typeface="Gulim" charset="0"/>
                <a:cs typeface="Gulim" charset="0"/>
              </a:rPr>
              <a:t>Fitness Model:  Can Latecomers Make It?</a:t>
            </a:r>
            <a:r>
              <a:rPr lang="en-US" sz="3200" b="1">
                <a:solidFill>
                  <a:srgbClr val="FF0000"/>
                </a:solidFill>
                <a:latin typeface="Times New Roman" pitchFamily="-84" charset="0"/>
                <a:ea typeface="Gulim" charset="0"/>
                <a:cs typeface="Gulim" charset="0"/>
              </a:rPr>
              <a:t>  </a:t>
            </a:r>
          </a:p>
        </p:txBody>
      </p:sp>
      <p:sp>
        <p:nvSpPr>
          <p:cNvPr id="89104" name="TextBox 26"/>
          <p:cNvSpPr txBox="1">
            <a:spLocks noChangeArrowheads="1"/>
          </p:cNvSpPr>
          <p:nvPr/>
        </p:nvSpPr>
        <p:spPr bwMode="auto">
          <a:xfrm>
            <a:off x="3937000" y="5122863"/>
            <a:ext cx="833438" cy="460375"/>
          </a:xfrm>
          <a:prstGeom prst="rect">
            <a:avLst/>
          </a:prstGeom>
          <a:noFill/>
          <a:ln w="9525">
            <a:noFill/>
            <a:miter lim="800000"/>
            <a:headEnd/>
            <a:tailEnd/>
          </a:ln>
        </p:spPr>
        <p:txBody>
          <a:bodyPr wrap="none">
            <a:prstTxWarp prst="textNoShape">
              <a:avLst/>
            </a:prstTxWarp>
            <a:spAutoFit/>
          </a:bodyPr>
          <a:lstStyle/>
          <a:p>
            <a:pPr algn="ctr" defTabSz="914400" eaLnBrk="0" hangingPunct="0">
              <a:spcBef>
                <a:spcPct val="50000"/>
              </a:spcBef>
            </a:pPr>
            <a:r>
              <a:rPr lang="en-US" sz="2400" b="1" i="1">
                <a:solidFill>
                  <a:srgbClr val="000000"/>
                </a:solidFill>
                <a:latin typeface="Times New Roman" pitchFamily="-84" charset="0"/>
                <a:ea typeface="Gulim" charset="0"/>
                <a:cs typeface="Gulim" charset="0"/>
              </a:rPr>
              <a:t>time</a:t>
            </a:r>
          </a:p>
        </p:txBody>
      </p:sp>
      <p:sp>
        <p:nvSpPr>
          <p:cNvPr id="89105" name="TextBox 27"/>
          <p:cNvSpPr txBox="1">
            <a:spLocks noChangeArrowheads="1"/>
          </p:cNvSpPr>
          <p:nvPr/>
        </p:nvSpPr>
        <p:spPr bwMode="auto">
          <a:xfrm rot="-5400000">
            <a:off x="609600" y="3622676"/>
            <a:ext cx="1627187" cy="461962"/>
          </a:xfrm>
          <a:prstGeom prst="rect">
            <a:avLst/>
          </a:prstGeom>
          <a:noFill/>
          <a:ln w="9525">
            <a:noFill/>
            <a:miter lim="800000"/>
            <a:headEnd/>
            <a:tailEnd/>
          </a:ln>
        </p:spPr>
        <p:txBody>
          <a:bodyPr wrap="none">
            <a:prstTxWarp prst="textNoShape">
              <a:avLst/>
            </a:prstTxWarp>
            <a:spAutoFit/>
          </a:bodyPr>
          <a:lstStyle/>
          <a:p>
            <a:pPr algn="ctr" defTabSz="914400" eaLnBrk="0" hangingPunct="0">
              <a:spcBef>
                <a:spcPct val="50000"/>
              </a:spcBef>
            </a:pPr>
            <a:r>
              <a:rPr lang="en-US" sz="2400" b="1" i="1">
                <a:solidFill>
                  <a:srgbClr val="000000"/>
                </a:solidFill>
                <a:latin typeface="Times New Roman" pitchFamily="-84" charset="0"/>
                <a:ea typeface="Gulim" charset="0"/>
                <a:cs typeface="Gulim" charset="0"/>
              </a:rPr>
              <a:t>Degree (k) </a:t>
            </a:r>
          </a:p>
        </p:txBody>
      </p:sp>
      <p:sp>
        <p:nvSpPr>
          <p:cNvPr id="89106" name="Text Box 4"/>
          <p:cNvSpPr txBox="1">
            <a:spLocks noChangeArrowheads="1"/>
          </p:cNvSpPr>
          <p:nvPr/>
        </p:nvSpPr>
        <p:spPr bwMode="auto">
          <a:xfrm>
            <a:off x="0" y="5434013"/>
            <a:ext cx="8077200" cy="339725"/>
          </a:xfrm>
          <a:prstGeom prst="rect">
            <a:avLst/>
          </a:prstGeom>
          <a:noFill/>
          <a:ln w="9525">
            <a:noFill/>
            <a:miter lim="800000"/>
            <a:headEnd/>
            <a:tailEnd/>
          </a:ln>
        </p:spPr>
        <p:txBody>
          <a:bodyPr>
            <a:prstTxWarp prst="textNoShape">
              <a:avLst/>
            </a:prstTxWarp>
            <a:spAutoFit/>
          </a:bodyPr>
          <a:lstStyle/>
          <a:p>
            <a:pPr algn="ctr" defTabSz="914400" eaLnBrk="0" hangingPunct="0">
              <a:spcBef>
                <a:spcPct val="50000"/>
              </a:spcBef>
            </a:pPr>
            <a:r>
              <a:rPr lang="en-US" sz="1600">
                <a:solidFill>
                  <a:srgbClr val="000000"/>
                </a:solidFill>
                <a:latin typeface="Helvetica" pitchFamily="-84" charset="0"/>
                <a:ea typeface="Gulim" charset="0"/>
                <a:cs typeface="Gulim" charset="0"/>
              </a:rPr>
              <a:t>Bianconi &amp; Barabási, </a:t>
            </a:r>
            <a:r>
              <a:rPr lang="en-US" sz="1600" i="1">
                <a:solidFill>
                  <a:srgbClr val="000000"/>
                </a:solidFill>
                <a:latin typeface="Helvetica" pitchFamily="-84" charset="0"/>
                <a:ea typeface="Gulim" charset="0"/>
                <a:cs typeface="Gulim" charset="0"/>
              </a:rPr>
              <a:t>Physical Review Letters</a:t>
            </a:r>
            <a:r>
              <a:rPr lang="en-US" sz="1600">
                <a:solidFill>
                  <a:srgbClr val="000000"/>
                </a:solidFill>
                <a:latin typeface="Helvetica" pitchFamily="-84" charset="0"/>
                <a:ea typeface="Gulim" charset="0"/>
                <a:cs typeface="Gulim" charset="0"/>
              </a:rPr>
              <a:t> 2001; </a:t>
            </a:r>
            <a:r>
              <a:rPr lang="en-US" sz="1600" i="1">
                <a:solidFill>
                  <a:srgbClr val="000000"/>
                </a:solidFill>
                <a:latin typeface="Helvetica" pitchFamily="-84" charset="0"/>
                <a:ea typeface="Gulim" charset="0"/>
                <a:cs typeface="Gulim" charset="0"/>
              </a:rPr>
              <a:t>Europhys. Lett.</a:t>
            </a:r>
            <a:r>
              <a:rPr lang="en-US" sz="1600">
                <a:solidFill>
                  <a:srgbClr val="000000"/>
                </a:solidFill>
                <a:latin typeface="Helvetica" pitchFamily="-84" charset="0"/>
                <a:ea typeface="Gulim" charset="0"/>
                <a:cs typeface="Gulim" charset="0"/>
              </a:rPr>
              <a:t> 2001. </a:t>
            </a:r>
            <a:endParaRPr lang="en-US" sz="2000">
              <a:solidFill>
                <a:srgbClr val="000000"/>
              </a:solidFill>
              <a:latin typeface="Tahoma" pitchFamily="-84" charset="0"/>
              <a:ea typeface="Gulim" charset="0"/>
              <a:cs typeface="Gulim" charset="0"/>
            </a:endParaRPr>
          </a:p>
        </p:txBody>
      </p:sp>
    </p:spTree>
    <p:extLst>
      <p:ext uri="{BB962C8B-B14F-4D97-AF65-F5344CB8AC3E}">
        <p14:creationId xmlns:p14="http://schemas.microsoft.com/office/powerpoint/2010/main" val="3593142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accel="50000" decel="50000" fill="hold" grpId="0" nodeType="clickEffect">
                                  <p:stCondLst>
                                    <p:cond delay="0"/>
                                  </p:stCondLst>
                                  <p:childTnLst>
                                    <p:anim calcmode="lin" valueType="num">
                                      <p:cBhvr additive="base">
                                        <p:cTn id="6" dur="5000"/>
                                        <p:tgtEl>
                                          <p:spTgt spid="17"/>
                                        </p:tgtEl>
                                        <p:attrNameLst>
                                          <p:attrName>ppt_x</p:attrName>
                                        </p:attrNameLst>
                                      </p:cBhvr>
                                      <p:tavLst>
                                        <p:tav tm="0">
                                          <p:val>
                                            <p:strVal val="ppt_x"/>
                                          </p:val>
                                        </p:tav>
                                        <p:tav tm="100000">
                                          <p:val>
                                            <p:strVal val="1+ppt_w/2"/>
                                          </p:val>
                                        </p:tav>
                                      </p:tavLst>
                                    </p:anim>
                                    <p:anim calcmode="lin" valueType="num">
                                      <p:cBhvr additive="base">
                                        <p:cTn id="7" dur="5000"/>
                                        <p:tgtEl>
                                          <p:spTgt spid="17"/>
                                        </p:tgtEl>
                                        <p:attrNameLst>
                                          <p:attrName>ppt_y</p:attrName>
                                        </p:attrNameLst>
                                      </p:cBhvr>
                                      <p:tavLst>
                                        <p:tav tm="0">
                                          <p:val>
                                            <p:strVal val="ppt_y"/>
                                          </p:val>
                                        </p:tav>
                                        <p:tav tm="100000">
                                          <p:val>
                                            <p:strVal val="ppt_y"/>
                                          </p:val>
                                        </p:tav>
                                      </p:tavLst>
                                    </p:anim>
                                    <p:set>
                                      <p:cBhvr>
                                        <p:cTn id="8" dur="1" fill="hold">
                                          <p:stCondLst>
                                            <p:cond delay="4999"/>
                                          </p:stCondLst>
                                        </p:cTn>
                                        <p:tgtEl>
                                          <p:spTgt spid="1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86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2" accel="50000" decel="50000" fill="hold" grpId="2" nodeType="clickEffect">
                                  <p:stCondLst>
                                    <p:cond delay="0"/>
                                  </p:stCondLst>
                                  <p:childTnLst>
                                    <p:anim calcmode="lin" valueType="num">
                                      <p:cBhvr additive="base">
                                        <p:cTn id="24" dur="3000"/>
                                        <p:tgtEl>
                                          <p:spTgt spid="17"/>
                                        </p:tgtEl>
                                        <p:attrNameLst>
                                          <p:attrName>ppt_x</p:attrName>
                                        </p:attrNameLst>
                                      </p:cBhvr>
                                      <p:tavLst>
                                        <p:tav tm="0">
                                          <p:val>
                                            <p:strVal val="ppt_x"/>
                                          </p:val>
                                        </p:tav>
                                        <p:tav tm="100000">
                                          <p:val>
                                            <p:strVal val="1+ppt_w/2"/>
                                          </p:val>
                                        </p:tav>
                                      </p:tavLst>
                                    </p:anim>
                                    <p:anim calcmode="lin" valueType="num">
                                      <p:cBhvr additive="base">
                                        <p:cTn id="25" dur="3000"/>
                                        <p:tgtEl>
                                          <p:spTgt spid="17"/>
                                        </p:tgtEl>
                                        <p:attrNameLst>
                                          <p:attrName>ppt_y</p:attrName>
                                        </p:attrNameLst>
                                      </p:cBhvr>
                                      <p:tavLst>
                                        <p:tav tm="0">
                                          <p:val>
                                            <p:strVal val="ppt_y"/>
                                          </p:val>
                                        </p:tav>
                                        <p:tav tm="100000">
                                          <p:val>
                                            <p:strVal val="ppt_y"/>
                                          </p:val>
                                        </p:tav>
                                      </p:tavLst>
                                    </p:anim>
                                    <p:set>
                                      <p:cBhvr>
                                        <p:cTn id="26" dur="1" fill="hold">
                                          <p:stCondLst>
                                            <p:cond delay="2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P spid="17" grpId="0" animBg="1"/>
      <p:bldP spid="17" grpId="1" animBg="1"/>
      <p:bldP spid="17"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5.3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pic>
        <p:nvPicPr>
          <p:cNvPr id="2" name="Picture 1"/>
          <p:cNvPicPr>
            <a:picLocks noChangeAspect="1"/>
          </p:cNvPicPr>
          <p:nvPr/>
        </p:nvPicPr>
        <p:blipFill>
          <a:blip r:embed="rId2"/>
          <a:stretch>
            <a:fillRect/>
          </a:stretch>
        </p:blipFill>
        <p:spPr>
          <a:xfrm>
            <a:off x="7619" y="615582"/>
            <a:ext cx="5130800" cy="5099418"/>
          </a:xfrm>
          <a:prstGeom prst="rect">
            <a:avLst/>
          </a:prstGeom>
        </p:spPr>
      </p:pic>
      <p:pic>
        <p:nvPicPr>
          <p:cNvPr id="4" name="Picture 3"/>
          <p:cNvPicPr>
            <a:picLocks noChangeAspect="1"/>
          </p:cNvPicPr>
          <p:nvPr/>
        </p:nvPicPr>
        <p:blipFill>
          <a:blip r:embed="rId3"/>
          <a:stretch>
            <a:fillRect/>
          </a:stretch>
        </p:blipFill>
        <p:spPr>
          <a:xfrm>
            <a:off x="5143500" y="1003300"/>
            <a:ext cx="3903749" cy="4076700"/>
          </a:xfrm>
          <a:prstGeom prst="rect">
            <a:avLst/>
          </a:prstGeom>
        </p:spPr>
      </p:pic>
    </p:spTree>
    <p:extLst>
      <p:ext uri="{BB962C8B-B14F-4D97-AF65-F5344CB8AC3E}">
        <p14:creationId xmlns:p14="http://schemas.microsoft.com/office/powerpoint/2010/main" val="386271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134225"/>
            <a:ext cx="9144000" cy="2123658"/>
          </a:xfrm>
          <a:prstGeom prst="rect">
            <a:avLst/>
          </a:prstGeom>
          <a:noFill/>
        </p:spPr>
        <p:txBody>
          <a:bodyPr wrap="square" rtlCol="0">
            <a:spAutoFit/>
          </a:bodyPr>
          <a:lstStyle/>
          <a:p>
            <a:pPr algn="ctr"/>
            <a:r>
              <a:rPr lang="en-US" sz="4400" dirty="0">
                <a:latin typeface="Trajan Pro"/>
                <a:cs typeface="Trajan Pro"/>
              </a:rPr>
              <a:t>Absence of growth and preferential attachment</a:t>
            </a:r>
          </a:p>
          <a:p>
            <a:pPr algn="ctr"/>
            <a:endParaRPr lang="hu-HU" sz="4400" b="1" dirty="0">
              <a:solidFill>
                <a:srgbClr val="FF0000"/>
              </a:solidFill>
              <a:latin typeface="Helvetica"/>
              <a:cs typeface="Helvetica"/>
            </a:endParaRPr>
          </a:p>
        </p:txBody>
      </p:sp>
      <p:sp>
        <p:nvSpPr>
          <p:cNvPr id="3" name="Subtitle 2"/>
          <p:cNvSpPr txBox="1">
            <a:spLocks/>
          </p:cNvSpPr>
          <p:nvPr/>
        </p:nvSpPr>
        <p:spPr>
          <a:xfrm>
            <a:off x="0" y="152400"/>
            <a:ext cx="9144000" cy="419100"/>
          </a:xfrm>
          <a:prstGeom prst="rect">
            <a:avLst/>
          </a:prstGeom>
          <a:solidFill>
            <a:srgbClr val="FF0000"/>
          </a:solidFill>
        </p:spPr>
        <p:txBody>
          <a:bodyPr vert="horz" lIns="91440" tIns="45720" rIns="91440" bIns="45720" rtlCol="0">
            <a:normAutofit/>
          </a:bodyPr>
          <a:lstStyle/>
          <a:p>
            <a:pPr>
              <a:spcBef>
                <a:spcPct val="20000"/>
              </a:spcBef>
            </a:pPr>
            <a:r>
              <a:rPr lang="en-US" sz="2000" b="1" dirty="0">
                <a:solidFill>
                  <a:srgbClr val="FFFFFF"/>
                </a:solidFill>
                <a:latin typeface="Trajan Pro"/>
                <a:ea typeface="Helvetica" pitchFamily="36" charset="0"/>
                <a:cs typeface="Trajan Pro"/>
              </a:rPr>
              <a:t>Section 6					</a:t>
            </a:r>
            <a:endParaRPr lang="en-US" sz="1600" dirty="0">
              <a:solidFill>
                <a:srgbClr val="FFFFFF"/>
              </a:solidFill>
              <a:latin typeface="Trajan Pro"/>
              <a:cs typeface="Trajan Pro"/>
            </a:endParaRPr>
          </a:p>
          <a:p>
            <a:pPr>
              <a:spcBef>
                <a:spcPct val="20000"/>
              </a:spcBef>
            </a:pPr>
            <a:endParaRPr lang="en-US" sz="1600" dirty="0">
              <a:solidFill>
                <a:srgbClr val="FFFFFF"/>
              </a:solidFill>
            </a:endParaRPr>
          </a:p>
          <a:p>
            <a:pPr lvl="0">
              <a:spcBef>
                <a:spcPct val="20000"/>
              </a:spcBef>
            </a:pPr>
            <a:endParaRPr lang="en-US" sz="1600" b="1" dirty="0">
              <a:solidFill>
                <a:srgbClr val="FFFFFF"/>
              </a:solidFill>
              <a:latin typeface="Helvetica" pitchFamily="36" charset="0"/>
              <a:ea typeface="Helvetica" pitchFamily="36" charset="0"/>
              <a:cs typeface="Helvetica" pitchFamily="36" charset="0"/>
            </a:endParaRPr>
          </a:p>
        </p:txBody>
      </p:sp>
      <p:sp>
        <p:nvSpPr>
          <p:cNvPr id="5" name="Subtitle 2"/>
          <p:cNvSpPr txBox="1">
            <a:spLocks/>
          </p:cNvSpPr>
          <p:nvPr/>
        </p:nvSpPr>
        <p:spPr>
          <a:xfrm flipH="1">
            <a:off x="2819400" y="152401"/>
            <a:ext cx="45719" cy="419100"/>
          </a:xfrm>
          <a:prstGeom prst="rect">
            <a:avLst/>
          </a:prstGeom>
          <a:solidFill>
            <a:schemeClr val="bg1"/>
          </a:solidFill>
        </p:spPr>
        <p:txBody>
          <a:bodyPr vert="horz" lIns="91440" tIns="45720" rIns="91440" bIns="45720" rtlCol="0">
            <a:normAutofit/>
          </a:bodyPr>
          <a:lstStyle/>
          <a:p>
            <a:pPr>
              <a:spcBef>
                <a:spcPct val="20000"/>
              </a:spcBef>
            </a:pPr>
            <a:endParaRPr lang="en-US" sz="1600" b="1" dirty="0">
              <a:solidFill>
                <a:schemeClr val="bg1"/>
              </a:solidFill>
              <a:latin typeface="Helvetica" pitchFamily="36" charset="0"/>
              <a:ea typeface="Helvetica" pitchFamily="36" charset="0"/>
              <a:cs typeface="Helvetica" pitchFamily="36" charset="0"/>
            </a:endParaRPr>
          </a:p>
        </p:txBody>
      </p:sp>
    </p:spTree>
    <p:extLst>
      <p:ext uri="{BB962C8B-B14F-4D97-AF65-F5344CB8AC3E}">
        <p14:creationId xmlns:p14="http://schemas.microsoft.com/office/powerpoint/2010/main" val="226119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nvGraphicFramePr>
        <p:xfrm>
          <a:off x="500063" y="2587625"/>
          <a:ext cx="3865562" cy="2430463"/>
        </p:xfrm>
        <a:graphic>
          <a:graphicData uri="http://schemas.openxmlformats.org/presentationml/2006/ole">
            <mc:AlternateContent xmlns:mc="http://schemas.openxmlformats.org/markup-compatibility/2006">
              <mc:Choice xmlns:v="urn:schemas-microsoft-com:vml" Requires="v">
                <p:oleObj name="Equation" r:id="rId2" imgW="1651000" imgH="1244600" progId="Equation.3">
                  <p:embed/>
                </p:oleObj>
              </mc:Choice>
              <mc:Fallback>
                <p:oleObj name="Equation" r:id="rId2" imgW="1651000" imgH="1244600" progId="Equation.3">
                  <p:embed/>
                  <p:pic>
                    <p:nvPicPr>
                      <p:cNvPr id="4813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2587625"/>
                        <a:ext cx="3865562" cy="243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8132" name="Group 4"/>
          <p:cNvGrpSpPr>
            <a:grpSpLocks/>
          </p:cNvGrpSpPr>
          <p:nvPr/>
        </p:nvGrpSpPr>
        <p:grpSpPr bwMode="auto">
          <a:xfrm>
            <a:off x="1397000" y="711200"/>
            <a:ext cx="6057900" cy="635000"/>
            <a:chOff x="880" y="538"/>
            <a:chExt cx="3816" cy="480"/>
          </a:xfrm>
        </p:grpSpPr>
        <p:sp>
          <p:nvSpPr>
            <p:cNvPr id="48136" name="Text Box 5"/>
            <p:cNvSpPr txBox="1">
              <a:spLocks noChangeArrowheads="1"/>
            </p:cNvSpPr>
            <p:nvPr/>
          </p:nvSpPr>
          <p:spPr bwMode="auto">
            <a:xfrm>
              <a:off x="880" y="605"/>
              <a:ext cx="3744" cy="326"/>
            </a:xfrm>
            <a:prstGeom prst="rect">
              <a:avLst/>
            </a:prstGeom>
            <a:noFill/>
            <a:ln w="9525">
              <a:noFill/>
              <a:miter lim="800000"/>
              <a:headEnd/>
              <a:tailEnd/>
            </a:ln>
          </p:spPr>
          <p:txBody>
            <a:bodyPr>
              <a:prstTxWarp prst="textNoShape">
                <a:avLst/>
              </a:prstTxWarp>
              <a:spAutoFit/>
            </a:bodyPr>
            <a:lstStyle/>
            <a:p>
              <a:pPr>
                <a:spcBef>
                  <a:spcPct val="50000"/>
                </a:spcBef>
              </a:pPr>
              <a:r>
                <a:rPr lang="en-US" sz="2100">
                  <a:solidFill>
                    <a:srgbClr val="000000"/>
                  </a:solidFill>
                  <a:latin typeface="Helvetica" pitchFamily="-84" charset="0"/>
                  <a:ea typeface="굴림" charset="-128"/>
                  <a:cs typeface="굴림" charset="-128"/>
                </a:rPr>
                <a:t>       growth                    preferential attachment</a:t>
              </a:r>
            </a:p>
          </p:txBody>
        </p:sp>
        <p:sp>
          <p:nvSpPr>
            <p:cNvPr id="48137" name="Rectangle 6"/>
            <p:cNvSpPr>
              <a:spLocks noChangeArrowheads="1"/>
            </p:cNvSpPr>
            <p:nvPr/>
          </p:nvSpPr>
          <p:spPr bwMode="auto">
            <a:xfrm>
              <a:off x="1048" y="538"/>
              <a:ext cx="3648" cy="480"/>
            </a:xfrm>
            <a:prstGeom prst="rect">
              <a:avLst/>
            </a:prstGeom>
            <a:noFill/>
            <a:ln w="9525">
              <a:solidFill>
                <a:schemeClr val="tx1"/>
              </a:solidFill>
              <a:miter lim="800000"/>
              <a:headEnd/>
              <a:tailEnd/>
            </a:ln>
          </p:spPr>
          <p:txBody>
            <a:bodyPr wrap="none" anchor="ctr">
              <a:prstTxWarp prst="textNoShape">
                <a:avLst/>
              </a:prstTxWarp>
            </a:bodyPr>
            <a:lstStyle/>
            <a:p>
              <a:pPr algn="ctr">
                <a:spcBef>
                  <a:spcPct val="50000"/>
                </a:spcBef>
              </a:pPr>
              <a:endParaRPr lang="hu-HU" sz="2400" b="1">
                <a:solidFill>
                  <a:srgbClr val="000000"/>
                </a:solidFill>
                <a:latin typeface="Times New Roman" pitchFamily="-84" charset="0"/>
                <a:ea typeface="굴림" charset="-128"/>
                <a:cs typeface="굴림" charset="-128"/>
              </a:endParaRPr>
            </a:p>
          </p:txBody>
        </p:sp>
        <p:sp>
          <p:nvSpPr>
            <p:cNvPr id="48138" name="Line 7"/>
            <p:cNvSpPr>
              <a:spLocks noChangeShapeType="1"/>
            </p:cNvSpPr>
            <p:nvPr/>
          </p:nvSpPr>
          <p:spPr bwMode="auto">
            <a:xfrm>
              <a:off x="2632" y="643"/>
              <a:ext cx="1920" cy="288"/>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48139" name="Line 8"/>
            <p:cNvSpPr>
              <a:spLocks noChangeShapeType="1"/>
            </p:cNvSpPr>
            <p:nvPr/>
          </p:nvSpPr>
          <p:spPr bwMode="auto">
            <a:xfrm flipV="1">
              <a:off x="2632" y="643"/>
              <a:ext cx="1920" cy="288"/>
            </a:xfrm>
            <a:prstGeom prst="line">
              <a:avLst/>
            </a:prstGeom>
            <a:noFill/>
            <a:ln w="28575">
              <a:solidFill>
                <a:srgbClr val="FF0000"/>
              </a:solidFill>
              <a:round/>
              <a:headEnd/>
              <a:tailEnd/>
            </a:ln>
          </p:spPr>
          <p:txBody>
            <a:bodyPr wrap="none" anchor="ctr">
              <a:prstTxWarp prst="textNoShape">
                <a:avLst/>
              </a:prstTxWarp>
            </a:bodyPr>
            <a:lstStyle/>
            <a:p>
              <a:endParaRPr lang="en-US"/>
            </a:p>
          </p:txBody>
        </p:sp>
      </p:grpSp>
      <p:sp>
        <p:nvSpPr>
          <p:cNvPr id="48133" name="Text Box 9"/>
          <p:cNvSpPr txBox="1">
            <a:spLocks noChangeArrowheads="1"/>
          </p:cNvSpPr>
          <p:nvPr/>
        </p:nvSpPr>
        <p:spPr bwMode="auto">
          <a:xfrm>
            <a:off x="468313" y="1770063"/>
            <a:ext cx="2112962" cy="477837"/>
          </a:xfrm>
          <a:prstGeom prst="rect">
            <a:avLst/>
          </a:prstGeom>
          <a:noFill/>
          <a:ln w="9525">
            <a:noFill/>
            <a:miter lim="800000"/>
            <a:headEnd/>
            <a:tailEnd/>
          </a:ln>
        </p:spPr>
        <p:txBody>
          <a:bodyPr wrap="none">
            <a:prstTxWarp prst="textNoShape">
              <a:avLst/>
            </a:prstTxWarp>
            <a:spAutoFit/>
          </a:bodyPr>
          <a:lstStyle/>
          <a:p>
            <a:r>
              <a:rPr lang="en-US" sz="2400">
                <a:solidFill>
                  <a:srgbClr val="000000"/>
                </a:solidFill>
                <a:latin typeface="Times New Roman" pitchFamily="-84" charset="0"/>
                <a:ea typeface="굴림" charset="-128"/>
                <a:cs typeface="Times New Roman" pitchFamily="-84" charset="0"/>
              </a:rPr>
              <a:t>Π(</a:t>
            </a:r>
            <a:r>
              <a:rPr lang="en-US" sz="2400" i="1">
                <a:solidFill>
                  <a:srgbClr val="000000"/>
                </a:solidFill>
                <a:latin typeface="Times New Roman" pitchFamily="-84" charset="0"/>
                <a:ea typeface="굴림" charset="-128"/>
                <a:cs typeface="Times New Roman" pitchFamily="-84" charset="0"/>
              </a:rPr>
              <a:t>k</a:t>
            </a:r>
            <a:r>
              <a:rPr lang="en-US" sz="2400" i="1" baseline="-25000">
                <a:solidFill>
                  <a:srgbClr val="000000"/>
                </a:solidFill>
                <a:latin typeface="Times New Roman" pitchFamily="-84" charset="0"/>
                <a:ea typeface="굴림" charset="-128"/>
                <a:cs typeface="Times New Roman" pitchFamily="-84" charset="0"/>
              </a:rPr>
              <a:t>i</a:t>
            </a:r>
            <a:r>
              <a:rPr lang="en-US" sz="2400">
                <a:solidFill>
                  <a:srgbClr val="000000"/>
                </a:solidFill>
                <a:latin typeface="Times New Roman" pitchFamily="-84" charset="0"/>
                <a:ea typeface="굴림" charset="-128"/>
                <a:cs typeface="Times New Roman" pitchFamily="-84" charset="0"/>
              </a:rPr>
              <a:t>) : </a:t>
            </a:r>
            <a:r>
              <a:rPr lang="en-US" sz="2400">
                <a:solidFill>
                  <a:srgbClr val="000000"/>
                </a:solidFill>
                <a:latin typeface="Helvetica" pitchFamily="-84" charset="0"/>
                <a:ea typeface="굴림" charset="-128"/>
                <a:cs typeface="굴림" charset="-128"/>
              </a:rPr>
              <a:t>uniform</a:t>
            </a:r>
          </a:p>
        </p:txBody>
      </p:sp>
      <p:sp>
        <p:nvSpPr>
          <p:cNvPr id="48135"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MODEL  A</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pic>
        <p:nvPicPr>
          <p:cNvPr id="2" name="Picture 1"/>
          <p:cNvPicPr>
            <a:picLocks noChangeAspect="1"/>
          </p:cNvPicPr>
          <p:nvPr/>
        </p:nvPicPr>
        <p:blipFill>
          <a:blip r:embed="rId4"/>
          <a:stretch>
            <a:fillRect/>
          </a:stretch>
        </p:blipFill>
        <p:spPr>
          <a:xfrm>
            <a:off x="5702300" y="1482724"/>
            <a:ext cx="3048000" cy="4111256"/>
          </a:xfrm>
          <a:prstGeom prst="rect">
            <a:avLst/>
          </a:prstGeom>
        </p:spPr>
      </p:pic>
    </p:spTree>
    <p:extLst>
      <p:ext uri="{BB962C8B-B14F-4D97-AF65-F5344CB8AC3E}">
        <p14:creationId xmlns:p14="http://schemas.microsoft.com/office/powerpoint/2010/main" val="254291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355600" y="2222500"/>
          <a:ext cx="4267200" cy="1500188"/>
        </p:xfrm>
        <a:graphic>
          <a:graphicData uri="http://schemas.openxmlformats.org/presentationml/2006/ole">
            <mc:AlternateContent xmlns:mc="http://schemas.openxmlformats.org/markup-compatibility/2006">
              <mc:Choice xmlns:v="urn:schemas-microsoft-com:vml" Requires="v">
                <p:oleObj name="Equation" r:id="rId2" imgW="2108160" imgH="888840" progId="Equation.3">
                  <p:embed/>
                </p:oleObj>
              </mc:Choice>
              <mc:Fallback>
                <p:oleObj name="Equation" r:id="rId2" imgW="2108160" imgH="888840" progId="Equation.3">
                  <p:embed/>
                  <p:pic>
                    <p:nvPicPr>
                      <p:cNvPr id="4915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2222500"/>
                        <a:ext cx="4267200" cy="150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6" name="Text Box 4"/>
          <p:cNvSpPr txBox="1">
            <a:spLocks noChangeArrowheads="1"/>
          </p:cNvSpPr>
          <p:nvPr/>
        </p:nvSpPr>
        <p:spPr bwMode="auto">
          <a:xfrm>
            <a:off x="1460500" y="1143000"/>
            <a:ext cx="5943600" cy="430213"/>
          </a:xfrm>
          <a:prstGeom prst="rect">
            <a:avLst/>
          </a:prstGeom>
          <a:noFill/>
          <a:ln w="9525">
            <a:noFill/>
            <a:miter lim="800000"/>
            <a:headEnd/>
            <a:tailEnd/>
          </a:ln>
        </p:spPr>
        <p:txBody>
          <a:bodyPr>
            <a:prstTxWarp prst="textNoShape">
              <a:avLst/>
            </a:prstTxWarp>
            <a:spAutoFit/>
          </a:bodyPr>
          <a:lstStyle/>
          <a:p>
            <a:pPr>
              <a:spcBef>
                <a:spcPct val="50000"/>
              </a:spcBef>
            </a:pPr>
            <a:r>
              <a:rPr lang="en-US" sz="2200">
                <a:solidFill>
                  <a:srgbClr val="000000"/>
                </a:solidFill>
                <a:latin typeface="Helvetica" pitchFamily="-84" charset="0"/>
                <a:ea typeface="굴림" charset="-128"/>
                <a:cs typeface="굴림" charset="-128"/>
              </a:rPr>
              <a:t>       growth                  preferential attachment</a:t>
            </a:r>
          </a:p>
        </p:txBody>
      </p:sp>
      <p:sp>
        <p:nvSpPr>
          <p:cNvPr id="49157" name="Rectangle 5"/>
          <p:cNvSpPr>
            <a:spLocks noChangeArrowheads="1"/>
          </p:cNvSpPr>
          <p:nvPr/>
        </p:nvSpPr>
        <p:spPr bwMode="auto">
          <a:xfrm>
            <a:off x="1676400" y="1066800"/>
            <a:ext cx="5791200" cy="635000"/>
          </a:xfrm>
          <a:prstGeom prst="rect">
            <a:avLst/>
          </a:prstGeom>
          <a:noFill/>
          <a:ln w="9525">
            <a:solidFill>
              <a:schemeClr val="tx1"/>
            </a:solidFill>
            <a:miter lim="800000"/>
            <a:headEnd/>
            <a:tailEnd/>
          </a:ln>
        </p:spPr>
        <p:txBody>
          <a:bodyPr wrap="none" anchor="ctr">
            <a:prstTxWarp prst="textNoShape">
              <a:avLst/>
            </a:prstTxWarp>
          </a:bodyPr>
          <a:lstStyle/>
          <a:p>
            <a:pPr algn="ctr">
              <a:spcBef>
                <a:spcPct val="50000"/>
              </a:spcBef>
            </a:pPr>
            <a:endParaRPr lang="hu-HU" sz="2400" b="1">
              <a:solidFill>
                <a:srgbClr val="000000"/>
              </a:solidFill>
              <a:latin typeface="Times New Roman" pitchFamily="-84" charset="0"/>
              <a:ea typeface="굴림" charset="-128"/>
              <a:cs typeface="굴림" charset="-128"/>
            </a:endParaRPr>
          </a:p>
        </p:txBody>
      </p:sp>
      <p:sp>
        <p:nvSpPr>
          <p:cNvPr id="49158" name="Line 6"/>
          <p:cNvSpPr>
            <a:spLocks noChangeShapeType="1"/>
          </p:cNvSpPr>
          <p:nvPr/>
        </p:nvSpPr>
        <p:spPr bwMode="auto">
          <a:xfrm>
            <a:off x="1905000" y="1193800"/>
            <a:ext cx="1143000" cy="381000"/>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49159" name="Line 7"/>
          <p:cNvSpPr>
            <a:spLocks noChangeShapeType="1"/>
          </p:cNvSpPr>
          <p:nvPr/>
        </p:nvSpPr>
        <p:spPr bwMode="auto">
          <a:xfrm flipV="1">
            <a:off x="1905000" y="1193800"/>
            <a:ext cx="1143000" cy="381000"/>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49160" name="Text Box 8"/>
          <p:cNvSpPr txBox="1">
            <a:spLocks noChangeArrowheads="1"/>
          </p:cNvSpPr>
          <p:nvPr/>
        </p:nvSpPr>
        <p:spPr bwMode="auto">
          <a:xfrm>
            <a:off x="304800" y="4254500"/>
            <a:ext cx="5943600" cy="1016000"/>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err="1">
                <a:solidFill>
                  <a:srgbClr val="000000"/>
                </a:solidFill>
                <a:latin typeface="Helvetica" pitchFamily="-84" charset="0"/>
                <a:ea typeface="굴림" charset="-128"/>
                <a:cs typeface="굴림" charset="-128"/>
              </a:rPr>
              <a:t>p</a:t>
            </a:r>
            <a:r>
              <a:rPr lang="en-US" sz="2400" baseline="-25000" dirty="0" err="1">
                <a:solidFill>
                  <a:srgbClr val="000000"/>
                </a:solidFill>
                <a:latin typeface="Helvetica" pitchFamily="-84" charset="0"/>
                <a:ea typeface="굴림" charset="-128"/>
                <a:cs typeface="굴림" charset="-128"/>
              </a:rPr>
              <a:t>k</a:t>
            </a:r>
            <a:r>
              <a:rPr lang="en-US" sz="2400" dirty="0">
                <a:solidFill>
                  <a:srgbClr val="000000"/>
                </a:solidFill>
                <a:latin typeface="Helvetica" pitchFamily="-84" charset="0"/>
                <a:ea typeface="굴림" charset="-128"/>
                <a:cs typeface="굴림" charset="-128"/>
              </a:rPr>
              <a:t> : power law (initially) </a:t>
            </a:r>
            <a:r>
              <a:rPr lang="en-US" sz="2400" dirty="0" err="1">
                <a:solidFill>
                  <a:srgbClr val="000000"/>
                </a:solidFill>
                <a:latin typeface="Helvetica" pitchFamily="-84" charset="0"/>
                <a:ea typeface="굴림" charset="-128"/>
                <a:cs typeface="굴림" charset="-128"/>
                <a:sym typeface="Wingdings"/>
              </a:rPr>
              <a:t></a:t>
            </a:r>
            <a:r>
              <a:rPr lang="en-US" sz="2400" dirty="0">
                <a:solidFill>
                  <a:srgbClr val="000000"/>
                </a:solidFill>
                <a:latin typeface="Helvetica" pitchFamily="-84" charset="0"/>
                <a:ea typeface="굴림" charset="-128"/>
                <a:cs typeface="굴림" charset="-128"/>
                <a:sym typeface="Wingdings"/>
              </a:rPr>
              <a:t> </a:t>
            </a:r>
            <a:endParaRPr lang="en-US" sz="2400" dirty="0">
              <a:solidFill>
                <a:srgbClr val="000000"/>
              </a:solidFill>
              <a:latin typeface="Helvetica" pitchFamily="-84" charset="0"/>
              <a:ea typeface="굴림" charset="-128"/>
              <a:cs typeface="굴림" charset="-128"/>
            </a:endParaRPr>
          </a:p>
          <a:p>
            <a:pPr>
              <a:spcBef>
                <a:spcPct val="50000"/>
              </a:spcBef>
            </a:pPr>
            <a:r>
              <a:rPr lang="en-US" sz="2400" dirty="0">
                <a:solidFill>
                  <a:srgbClr val="000000"/>
                </a:solidFill>
                <a:latin typeface="Helvetica" pitchFamily="-84" charset="0"/>
                <a:ea typeface="굴림" charset="-128"/>
                <a:cs typeface="굴림" charset="-128"/>
              </a:rPr>
              <a:t>     </a:t>
            </a:r>
            <a:r>
              <a:rPr lang="en-US" sz="2400" dirty="0" err="1">
                <a:solidFill>
                  <a:srgbClr val="000000"/>
                </a:solidFill>
                <a:latin typeface="Helvetica" pitchFamily="-84" charset="0"/>
                <a:ea typeface="굴림" charset="-128"/>
                <a:cs typeface="굴림" charset="-128"/>
                <a:sym typeface="Wingdings"/>
              </a:rPr>
              <a:t></a:t>
            </a:r>
            <a:r>
              <a:rPr lang="en-US" sz="2400" dirty="0">
                <a:solidFill>
                  <a:srgbClr val="000000"/>
                </a:solidFill>
                <a:latin typeface="Helvetica" pitchFamily="-84" charset="0"/>
                <a:ea typeface="굴림" charset="-128"/>
                <a:cs typeface="굴림" charset="-128"/>
              </a:rPr>
              <a:t> </a:t>
            </a:r>
            <a:r>
              <a:rPr lang="en-US" sz="2400" dirty="0">
                <a:solidFill>
                  <a:srgbClr val="000000"/>
                </a:solidFill>
                <a:latin typeface="Helvetica" pitchFamily="-84" charset="0"/>
                <a:ea typeface="굴림" charset="-128"/>
                <a:cs typeface="굴림" charset="-128"/>
                <a:sym typeface="Symbol" pitchFamily="-84" charset="2"/>
              </a:rPr>
              <a:t> Gaussian</a:t>
            </a:r>
            <a:r>
              <a:rPr lang="en-US" sz="2400" dirty="0">
                <a:solidFill>
                  <a:srgbClr val="000000"/>
                </a:solidFill>
                <a:latin typeface="Helvetica" pitchFamily="-84" charset="0"/>
                <a:ea typeface="굴림" charset="-128"/>
                <a:cs typeface="굴림" charset="-128"/>
              </a:rPr>
              <a:t> </a:t>
            </a:r>
            <a:r>
              <a:rPr lang="en-US" sz="2400" dirty="0" err="1">
                <a:solidFill>
                  <a:srgbClr val="000000"/>
                </a:solidFill>
                <a:latin typeface="Helvetica" pitchFamily="-84" charset="0"/>
                <a:ea typeface="굴림" charset="-128"/>
                <a:cs typeface="굴림" charset="-128"/>
                <a:sym typeface="Wingdings"/>
              </a:rPr>
              <a:t></a:t>
            </a:r>
            <a:r>
              <a:rPr lang="en-US" sz="2400" dirty="0">
                <a:solidFill>
                  <a:srgbClr val="000000"/>
                </a:solidFill>
                <a:latin typeface="Helvetica" pitchFamily="-84" charset="0"/>
                <a:ea typeface="굴림" charset="-128"/>
                <a:cs typeface="굴림" charset="-128"/>
                <a:sym typeface="Wingdings"/>
              </a:rPr>
              <a:t> </a:t>
            </a:r>
            <a:r>
              <a:rPr lang="en-US" sz="2400" dirty="0">
                <a:solidFill>
                  <a:srgbClr val="000000"/>
                </a:solidFill>
                <a:latin typeface="Helvetica" pitchFamily="-84" charset="0"/>
                <a:ea typeface="굴림" charset="-128"/>
                <a:cs typeface="굴림" charset="-128"/>
                <a:sym typeface="Symbol" pitchFamily="-84" charset="2"/>
              </a:rPr>
              <a:t> Fully Connected </a:t>
            </a:r>
            <a:endParaRPr lang="en-US" sz="2400" dirty="0">
              <a:solidFill>
                <a:srgbClr val="000000"/>
              </a:solidFill>
              <a:latin typeface="Helvetica" pitchFamily="-84" charset="0"/>
              <a:ea typeface="굴림" charset="-128"/>
              <a:cs typeface="굴림" charset="-128"/>
            </a:endParaRPr>
          </a:p>
        </p:txBody>
      </p:sp>
      <p:sp>
        <p:nvSpPr>
          <p:cNvPr id="49163"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a:solidFill>
                  <a:schemeClr val="bg1"/>
                </a:solidFill>
                <a:latin typeface="Helvetica" pitchFamily="-84" charset="0"/>
                <a:ea typeface="Helvetica" pitchFamily="-84" charset="0"/>
                <a:cs typeface="Helvetica" pitchFamily="-84" charset="0"/>
              </a:rPr>
              <a:t>MODEL  B</a:t>
            </a:r>
          </a:p>
          <a:p>
            <a:pPr>
              <a:spcBef>
                <a:spcPct val="20000"/>
              </a:spcBef>
            </a:pPr>
            <a:r>
              <a:rPr lang="en-US" sz="2000" b="1">
                <a:solidFill>
                  <a:schemeClr val="bg1"/>
                </a:solidFill>
                <a:latin typeface="Helvetica" pitchFamily="-84" charset="0"/>
                <a:ea typeface="Helvetica" pitchFamily="-84" charset="0"/>
                <a:cs typeface="Helvetica" pitchFamily="-84" charset="0"/>
              </a:rPr>
              <a:t> </a:t>
            </a:r>
          </a:p>
        </p:txBody>
      </p:sp>
      <p:pic>
        <p:nvPicPr>
          <p:cNvPr id="2" name="Picture 1"/>
          <p:cNvPicPr>
            <a:picLocks noChangeAspect="1"/>
          </p:cNvPicPr>
          <p:nvPr/>
        </p:nvPicPr>
        <p:blipFill>
          <a:blip r:embed="rId4"/>
          <a:stretch>
            <a:fillRect/>
          </a:stretch>
        </p:blipFill>
        <p:spPr>
          <a:xfrm>
            <a:off x="5969000" y="1844269"/>
            <a:ext cx="2692400" cy="3756837"/>
          </a:xfrm>
          <a:prstGeom prst="rect">
            <a:avLst/>
          </a:prstGeom>
        </p:spPr>
      </p:pic>
    </p:spTree>
    <p:extLst>
      <p:ext uri="{BB962C8B-B14F-4D97-AF65-F5344CB8AC3E}">
        <p14:creationId xmlns:p14="http://schemas.microsoft.com/office/powerpoint/2010/main" val="100310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5715000"/>
          </a:xfrm>
        </p:spPr>
        <p:txBody>
          <a:bodyPr/>
          <a:lstStyle/>
          <a:p>
            <a:pPr>
              <a:defRPr/>
            </a:pPr>
            <a:r>
              <a:rPr lang="en-US" sz="4000" dirty="0">
                <a:latin typeface="Trajan Pro"/>
                <a:ea typeface="+mj-ea"/>
                <a:cs typeface="Trajan Pro"/>
              </a:rPr>
              <a:t>Do we need both growth and preferential attachment?</a:t>
            </a:r>
            <a:br>
              <a:rPr lang="en-US" sz="4000" dirty="0">
                <a:latin typeface="Trajan Pro"/>
                <a:ea typeface="+mj-ea"/>
                <a:cs typeface="Trajan Pro"/>
              </a:rPr>
            </a:br>
            <a:br>
              <a:rPr lang="en-US" sz="4000" dirty="0">
                <a:latin typeface="Trajan Pro"/>
                <a:ea typeface="+mj-ea"/>
                <a:cs typeface="Trajan Pro"/>
              </a:rPr>
            </a:br>
            <a:r>
              <a:rPr lang="en-US" sz="4000" dirty="0">
                <a:solidFill>
                  <a:srgbClr val="FF0000"/>
                </a:solidFill>
                <a:latin typeface="Trajan Pro"/>
                <a:ea typeface="+mj-ea"/>
                <a:cs typeface="Trajan Pro"/>
              </a:rPr>
              <a:t>YEP</a:t>
            </a:r>
            <a:endParaRPr lang="en-US" sz="4000" dirty="0">
              <a:latin typeface="Trajan Pro"/>
              <a:ea typeface="+mj-ea"/>
              <a:cs typeface="Trajan Pro"/>
            </a:endParaRPr>
          </a:p>
        </p:txBody>
      </p:sp>
      <p:sp>
        <p:nvSpPr>
          <p:cNvPr id="3" name="TextBox 3"/>
          <p:cNvSpPr txBox="1">
            <a:spLocks noChangeArrowheads="1"/>
          </p:cNvSpPr>
          <p:nvPr/>
        </p:nvSpPr>
        <p:spPr bwMode="auto">
          <a:xfrm>
            <a:off x="5638800" y="5400675"/>
            <a:ext cx="3429000" cy="230188"/>
          </a:xfrm>
          <a:prstGeom prst="rect">
            <a:avLst/>
          </a:prstGeom>
          <a:noFill/>
          <a:ln w="9525">
            <a:noFill/>
            <a:miter lim="800000"/>
            <a:headEnd/>
            <a:tailEnd/>
          </a:ln>
        </p:spPr>
        <p:txBody>
          <a:bodyPr>
            <a:prstTxWarp prst="textNoShape">
              <a:avLst/>
            </a:prstTxWarp>
            <a:spAutoFit/>
          </a:bodyPr>
          <a:lstStyle/>
          <a:p>
            <a:pPr algn="r">
              <a:defRPr/>
            </a:pPr>
            <a:r>
              <a:rPr lang="en-US" sz="900" b="1" dirty="0">
                <a:solidFill>
                  <a:schemeClr val="bg1">
                    <a:lumMod val="65000"/>
                  </a:schemeClr>
                </a:solidFill>
                <a:latin typeface="Helvetica" pitchFamily="-111" charset="0"/>
                <a:ea typeface="Helvetica" pitchFamily="-111" charset="0"/>
                <a:cs typeface="Helvetica" pitchFamily="-111" charset="0"/>
              </a:rPr>
              <a:t>Network Science: Evolving Network Models </a:t>
            </a:r>
            <a:endParaRPr lang="en-US" sz="600" i="1" dirty="0">
              <a:solidFill>
                <a:schemeClr val="bg1">
                  <a:lumMod val="65000"/>
                </a:schemeClr>
              </a:solidFill>
              <a:latin typeface="Helvetica" pitchFamily="-111" charset="0"/>
              <a:ea typeface="Helvetica" pitchFamily="-111" charset="0"/>
              <a:cs typeface="Helvetica" pitchFamily="-111" charset="0"/>
            </a:endParaRPr>
          </a:p>
        </p:txBody>
      </p:sp>
    </p:spTree>
    <p:extLst>
      <p:ext uri="{BB962C8B-B14F-4D97-AF65-F5344CB8AC3E}">
        <p14:creationId xmlns:p14="http://schemas.microsoft.com/office/powerpoint/2010/main" val="2920316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7188" y="3399373"/>
            <a:ext cx="1852612" cy="330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p:cNvSpPr/>
          <p:nvPr/>
        </p:nvSpPr>
        <p:spPr>
          <a:xfrm>
            <a:off x="4148667" y="4001036"/>
            <a:ext cx="2157677" cy="473868"/>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p:cNvSpPr/>
          <p:nvPr/>
        </p:nvSpPr>
        <p:spPr>
          <a:xfrm>
            <a:off x="7296150" y="3388261"/>
            <a:ext cx="1847850" cy="1766887"/>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211" name="Picture 2053" descr="fit_diam_er"/>
          <p:cNvPicPr>
            <a:picLocks noChangeAspect="1" noChangeArrowheads="1"/>
          </p:cNvPicPr>
          <p:nvPr/>
        </p:nvPicPr>
        <p:blipFill>
          <a:blip r:embed="rId3"/>
          <a:srcRect/>
          <a:stretch>
            <a:fillRect/>
          </a:stretch>
        </p:blipFill>
        <p:spPr bwMode="auto">
          <a:xfrm>
            <a:off x="195250" y="699013"/>
            <a:ext cx="3498850" cy="2914650"/>
          </a:xfrm>
          <a:prstGeom prst="rect">
            <a:avLst/>
          </a:prstGeom>
          <a:noFill/>
          <a:ln w="9525">
            <a:noFill/>
            <a:miter lim="800000"/>
            <a:headEnd/>
            <a:tailEnd/>
          </a:ln>
        </p:spPr>
      </p:pic>
      <p:graphicFrame>
        <p:nvGraphicFramePr>
          <p:cNvPr id="51202" name="Object 2051"/>
          <p:cNvGraphicFramePr>
            <a:graphicFrameLocks noChangeAspect="1"/>
          </p:cNvGraphicFramePr>
          <p:nvPr/>
        </p:nvGraphicFramePr>
        <p:xfrm>
          <a:off x="1912938" y="1382713"/>
          <a:ext cx="795337" cy="315912"/>
        </p:xfrm>
        <a:graphic>
          <a:graphicData uri="http://schemas.openxmlformats.org/presentationml/2006/ole">
            <mc:AlternateContent xmlns:mc="http://schemas.openxmlformats.org/markup-compatibility/2006">
              <mc:Choice xmlns:v="urn:schemas-microsoft-com:vml" Requires="v">
                <p:oleObj name="Equation" r:id="rId4" imgW="825500" imgH="393700" progId="Equation.3">
                  <p:embed/>
                </p:oleObj>
              </mc:Choice>
              <mc:Fallback>
                <p:oleObj name="Equation" r:id="rId4" imgW="825500" imgH="393700" progId="Equation.3">
                  <p:embed/>
                  <p:pic>
                    <p:nvPicPr>
                      <p:cNvPr id="51202" name="Object 20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38" y="1382713"/>
                        <a:ext cx="795337" cy="315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12" name="Picture 2054" descr="fit_ccoef_er"/>
          <p:cNvPicPr>
            <a:picLocks noChangeAspect="1" noChangeArrowheads="1"/>
          </p:cNvPicPr>
          <p:nvPr/>
        </p:nvPicPr>
        <p:blipFill>
          <a:blip r:embed="rId6"/>
          <a:srcRect/>
          <a:stretch>
            <a:fillRect/>
          </a:stretch>
        </p:blipFill>
        <p:spPr bwMode="auto">
          <a:xfrm>
            <a:off x="3368675" y="702718"/>
            <a:ext cx="3605213" cy="2928938"/>
          </a:xfrm>
          <a:prstGeom prst="rect">
            <a:avLst/>
          </a:prstGeom>
          <a:noFill/>
          <a:ln w="9525">
            <a:noFill/>
            <a:miter lim="800000"/>
            <a:headEnd/>
            <a:tailEnd/>
          </a:ln>
        </p:spPr>
      </p:pic>
      <p:graphicFrame>
        <p:nvGraphicFramePr>
          <p:cNvPr id="51203" name="Object 2052"/>
          <p:cNvGraphicFramePr>
            <a:graphicFrameLocks noChangeAspect="1"/>
          </p:cNvGraphicFramePr>
          <p:nvPr/>
        </p:nvGraphicFramePr>
        <p:xfrm>
          <a:off x="5171281" y="2038350"/>
          <a:ext cx="1135063" cy="192088"/>
        </p:xfrm>
        <a:graphic>
          <a:graphicData uri="http://schemas.openxmlformats.org/presentationml/2006/ole">
            <mc:AlternateContent xmlns:mc="http://schemas.openxmlformats.org/markup-compatibility/2006">
              <mc:Choice xmlns:v="urn:schemas-microsoft-com:vml" Requires="v">
                <p:oleObj name="Equation" r:id="rId7" imgW="622300" imgH="127000" progId="Equation.3">
                  <p:embed/>
                </p:oleObj>
              </mc:Choice>
              <mc:Fallback>
                <p:oleObj name="Equation" r:id="rId7" imgW="622300" imgH="127000" progId="Equation.3">
                  <p:embed/>
                  <p:pic>
                    <p:nvPicPr>
                      <p:cNvPr id="51203" name="Object 20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71281" y="2038350"/>
                        <a:ext cx="1135063"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1213" name="Group 12"/>
          <p:cNvGrpSpPr>
            <a:grpSpLocks/>
          </p:cNvGrpSpPr>
          <p:nvPr/>
        </p:nvGrpSpPr>
        <p:grpSpPr bwMode="auto">
          <a:xfrm>
            <a:off x="6172200" y="1003299"/>
            <a:ext cx="3455988" cy="2019300"/>
            <a:chOff x="2349" y="1872"/>
            <a:chExt cx="2487" cy="1872"/>
          </a:xfrm>
        </p:grpSpPr>
        <p:grpSp>
          <p:nvGrpSpPr>
            <p:cNvPr id="51240" name="Group 13"/>
            <p:cNvGrpSpPr>
              <a:grpSpLocks/>
            </p:cNvGrpSpPr>
            <p:nvPr/>
          </p:nvGrpSpPr>
          <p:grpSpPr bwMode="auto">
            <a:xfrm>
              <a:off x="2349" y="1872"/>
              <a:ext cx="2487" cy="1872"/>
              <a:chOff x="2349" y="1872"/>
              <a:chExt cx="2487" cy="1872"/>
            </a:xfrm>
          </p:grpSpPr>
          <p:pic>
            <p:nvPicPr>
              <p:cNvPr id="51242" name="Picture 14" descr="out"/>
              <p:cNvPicPr>
                <a:picLocks noChangeAspect="1" noChangeArrowheads="1"/>
              </p:cNvPicPr>
              <p:nvPr/>
            </p:nvPicPr>
            <p:blipFill>
              <a:blip r:embed="rId9"/>
              <a:srcRect t="5060"/>
              <a:stretch>
                <a:fillRect/>
              </a:stretch>
            </p:blipFill>
            <p:spPr bwMode="auto">
              <a:xfrm>
                <a:off x="2349" y="1872"/>
                <a:ext cx="1992" cy="1872"/>
              </a:xfrm>
              <a:prstGeom prst="rect">
                <a:avLst/>
              </a:prstGeom>
              <a:noFill/>
              <a:ln w="9525">
                <a:noFill/>
                <a:miter lim="800000"/>
                <a:headEnd/>
                <a:tailEnd/>
              </a:ln>
            </p:spPr>
          </p:pic>
          <p:sp>
            <p:nvSpPr>
              <p:cNvPr id="51243" name="Text Box 15"/>
              <p:cNvSpPr txBox="1">
                <a:spLocks noChangeArrowheads="1"/>
              </p:cNvSpPr>
              <p:nvPr/>
            </p:nvSpPr>
            <p:spPr bwMode="auto">
              <a:xfrm>
                <a:off x="3280" y="2063"/>
                <a:ext cx="1556" cy="342"/>
              </a:xfrm>
              <a:prstGeom prst="rect">
                <a:avLst/>
              </a:prstGeom>
              <a:noFill/>
              <a:ln w="9525">
                <a:noFill/>
                <a:miter lim="800000"/>
                <a:headEnd/>
                <a:tailEnd/>
              </a:ln>
            </p:spPr>
            <p:txBody>
              <a:bodyPr lIns="91407" tIns="45704" rIns="91407" bIns="45704">
                <a:prstTxWarp prst="textNoShape">
                  <a:avLst/>
                </a:prstTxWarp>
                <a:spAutoFit/>
              </a:bodyPr>
              <a:lstStyle/>
              <a:p>
                <a:r>
                  <a:rPr lang="en-US" dirty="0"/>
                  <a:t>P(</a:t>
                </a:r>
                <a:r>
                  <a:rPr lang="en-US" i="1" dirty="0"/>
                  <a:t>k</a:t>
                </a:r>
                <a:r>
                  <a:rPr lang="en-US" dirty="0"/>
                  <a:t>)  ~ </a:t>
                </a:r>
                <a:r>
                  <a:rPr lang="en-US" i="1" dirty="0"/>
                  <a:t>k</a:t>
                </a:r>
                <a:r>
                  <a:rPr lang="en-US" baseline="30000" dirty="0"/>
                  <a:t>-</a:t>
                </a:r>
                <a:r>
                  <a:rPr lang="en-US" baseline="30000" dirty="0">
                    <a:sym typeface="Symbol" pitchFamily="-84" charset="2"/>
                  </a:rPr>
                  <a:t></a:t>
                </a:r>
                <a:endParaRPr lang="en-US" dirty="0"/>
              </a:p>
            </p:txBody>
          </p:sp>
        </p:grpSp>
        <p:sp>
          <p:nvSpPr>
            <p:cNvPr id="51241" name="Text Box 17"/>
            <p:cNvSpPr txBox="1">
              <a:spLocks noChangeArrowheads="1"/>
            </p:cNvSpPr>
            <p:nvPr/>
          </p:nvSpPr>
          <p:spPr bwMode="auto">
            <a:xfrm>
              <a:off x="3648" y="3034"/>
              <a:ext cx="952" cy="250"/>
            </a:xfrm>
            <a:prstGeom prst="rect">
              <a:avLst/>
            </a:prstGeom>
            <a:noFill/>
            <a:ln w="12700">
              <a:noFill/>
              <a:miter lim="800000"/>
              <a:headEnd/>
              <a:tailEnd/>
            </a:ln>
          </p:spPr>
          <p:txBody>
            <a:bodyPr>
              <a:prstTxWarp prst="textNoShape">
                <a:avLst/>
              </a:prstTxWarp>
              <a:spAutoFit/>
            </a:bodyPr>
            <a:lstStyle/>
            <a:p>
              <a:endParaRPr lang="hu-HU">
                <a:ea typeface="Times New Roman" pitchFamily="-84" charset="0"/>
                <a:cs typeface="Times New Roman" pitchFamily="-84" charset="0"/>
              </a:endParaRPr>
            </a:p>
          </p:txBody>
        </p:sp>
      </p:grpSp>
      <p:sp>
        <p:nvSpPr>
          <p:cNvPr id="51214" name="Rectangle 1026"/>
          <p:cNvSpPr>
            <a:spLocks noGrp="1" noChangeArrowheads="1"/>
          </p:cNvSpPr>
          <p:nvPr>
            <p:ph type="title"/>
          </p:nvPr>
        </p:nvSpPr>
        <p:spPr>
          <a:xfrm>
            <a:off x="-193675" y="3097748"/>
            <a:ext cx="1376363" cy="952500"/>
          </a:xfrm>
        </p:spPr>
        <p:txBody>
          <a:bodyPr/>
          <a:lstStyle/>
          <a:p>
            <a:r>
              <a:rPr lang="en-US" sz="1600" b="1">
                <a:latin typeface="Arial" pitchFamily="-84" charset="0"/>
                <a:ea typeface="ＭＳ Ｐゴシック" charset="-128"/>
                <a:cs typeface="ＭＳ Ｐゴシック" charset="-128"/>
              </a:rPr>
              <a:t>Regu</a:t>
            </a:r>
            <a:r>
              <a:rPr lang="en-US" sz="1600" b="1">
                <a:latin typeface="Helvetica" pitchFamily="-84" charset="0"/>
                <a:ea typeface="Helvetica" pitchFamily="-84" charset="0"/>
                <a:cs typeface="Helvetica" pitchFamily="-84" charset="0"/>
              </a:rPr>
              <a:t>lar network</a:t>
            </a:r>
          </a:p>
        </p:txBody>
      </p:sp>
      <p:sp>
        <p:nvSpPr>
          <p:cNvPr id="51215" name="Text Box 7"/>
          <p:cNvSpPr txBox="1">
            <a:spLocks noChangeArrowheads="1"/>
          </p:cNvSpPr>
          <p:nvPr/>
        </p:nvSpPr>
        <p:spPr bwMode="auto">
          <a:xfrm>
            <a:off x="19050" y="3889911"/>
            <a:ext cx="1876425" cy="584200"/>
          </a:xfrm>
          <a:prstGeom prst="rect">
            <a:avLst/>
          </a:prstGeom>
          <a:noFill/>
          <a:ln w="9525">
            <a:noFill/>
            <a:miter lim="800000"/>
            <a:headEnd/>
            <a:tailEnd/>
          </a:ln>
        </p:spPr>
        <p:txBody>
          <a:bodyPr>
            <a:prstTxWarp prst="textNoShape">
              <a:avLst/>
            </a:prstTxWarp>
            <a:spAutoFit/>
          </a:bodyPr>
          <a:lstStyle/>
          <a:p>
            <a:r>
              <a:rPr lang="en-US" sz="1600" b="1"/>
              <a:t>Erdos-</a:t>
            </a:r>
            <a:endParaRPr lang="en-US" sz="1600" b="1">
              <a:latin typeface="Helvetica" pitchFamily="-84" charset="0"/>
              <a:ea typeface="Helvetica" pitchFamily="-84" charset="0"/>
              <a:cs typeface="Helvetica" pitchFamily="-84" charset="0"/>
            </a:endParaRPr>
          </a:p>
          <a:p>
            <a:r>
              <a:rPr lang="en-US" sz="1600" b="1">
                <a:latin typeface="Helvetica" pitchFamily="-84" charset="0"/>
                <a:ea typeface="Helvetica" pitchFamily="-84" charset="0"/>
                <a:cs typeface="Helvetica" pitchFamily="-84" charset="0"/>
              </a:rPr>
              <a:t>Renyi</a:t>
            </a:r>
            <a:endParaRPr lang="en-US" sz="1600" b="1">
              <a:solidFill>
                <a:srgbClr val="6666FF"/>
              </a:solidFill>
              <a:latin typeface="Helvetica" pitchFamily="-84" charset="0"/>
              <a:ea typeface="Helvetica" pitchFamily="-84" charset="0"/>
              <a:cs typeface="Helvetica" pitchFamily="-84" charset="0"/>
            </a:endParaRPr>
          </a:p>
        </p:txBody>
      </p:sp>
      <p:sp>
        <p:nvSpPr>
          <p:cNvPr id="51216" name="Text Box 7"/>
          <p:cNvSpPr txBox="1">
            <a:spLocks noChangeArrowheads="1"/>
          </p:cNvSpPr>
          <p:nvPr/>
        </p:nvSpPr>
        <p:spPr bwMode="auto">
          <a:xfrm>
            <a:off x="-9525" y="4531261"/>
            <a:ext cx="1874838" cy="585787"/>
          </a:xfrm>
          <a:prstGeom prst="rect">
            <a:avLst/>
          </a:prstGeom>
          <a:noFill/>
          <a:ln w="9525">
            <a:noFill/>
            <a:miter lim="800000"/>
            <a:headEnd/>
            <a:tailEnd/>
          </a:ln>
        </p:spPr>
        <p:txBody>
          <a:bodyPr>
            <a:prstTxWarp prst="textNoShape">
              <a:avLst/>
            </a:prstTxWarp>
            <a:spAutoFit/>
          </a:bodyPr>
          <a:lstStyle/>
          <a:p>
            <a:r>
              <a:rPr lang="en-US" sz="1600" b="1">
                <a:latin typeface="Helvetica" pitchFamily="-84" charset="0"/>
                <a:ea typeface="Helvetica" pitchFamily="-84" charset="0"/>
                <a:cs typeface="Helvetica" pitchFamily="-84" charset="0"/>
              </a:rPr>
              <a:t>Watts-</a:t>
            </a:r>
          </a:p>
          <a:p>
            <a:r>
              <a:rPr lang="en-US" sz="1600" b="1">
                <a:latin typeface="Helvetica" pitchFamily="-84" charset="0"/>
                <a:ea typeface="Helvetica" pitchFamily="-84" charset="0"/>
                <a:cs typeface="Helvetica" pitchFamily="-84" charset="0"/>
              </a:rPr>
              <a:t>Strogatz</a:t>
            </a:r>
            <a:endParaRPr lang="en-US" sz="1600" b="1">
              <a:solidFill>
                <a:srgbClr val="6666FF"/>
              </a:solidFill>
              <a:latin typeface="Helvetica" pitchFamily="-84" charset="0"/>
              <a:ea typeface="Helvetica" pitchFamily="-84" charset="0"/>
              <a:cs typeface="Helvetica" pitchFamily="-84" charset="0"/>
            </a:endParaRPr>
          </a:p>
        </p:txBody>
      </p:sp>
      <p:graphicFrame>
        <p:nvGraphicFramePr>
          <p:cNvPr id="51204" name="Object 1043"/>
          <p:cNvGraphicFramePr>
            <a:graphicFrameLocks noChangeAspect="1"/>
          </p:cNvGraphicFramePr>
          <p:nvPr/>
        </p:nvGraphicFramePr>
        <p:xfrm>
          <a:off x="1627188" y="3388261"/>
          <a:ext cx="898525" cy="252412"/>
        </p:xfrm>
        <a:graphic>
          <a:graphicData uri="http://schemas.openxmlformats.org/presentationml/2006/ole">
            <mc:AlternateContent xmlns:mc="http://schemas.openxmlformats.org/markup-compatibility/2006">
              <mc:Choice xmlns:v="urn:schemas-microsoft-com:vml" Requires="v">
                <p:oleObj name="Equation" r:id="rId10" imgW="495300" imgH="165100" progId="Equation.3">
                  <p:embed/>
                </p:oleObj>
              </mc:Choice>
              <mc:Fallback>
                <p:oleObj name="Equation" r:id="rId10" imgW="495300" imgH="165100" progId="Equation.3">
                  <p:embed/>
                  <p:pic>
                    <p:nvPicPr>
                      <p:cNvPr id="51204" name="Object 10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27188" y="3388261"/>
                        <a:ext cx="898525" cy="252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20"/>
          <p:cNvGraphicFramePr>
            <a:graphicFrameLocks noChangeAspect="1"/>
          </p:cNvGraphicFramePr>
          <p:nvPr/>
        </p:nvGraphicFramePr>
        <p:xfrm>
          <a:off x="1419225" y="3977223"/>
          <a:ext cx="1046163" cy="455613"/>
        </p:xfrm>
        <a:graphic>
          <a:graphicData uri="http://schemas.openxmlformats.org/presentationml/2006/ole">
            <mc:AlternateContent xmlns:mc="http://schemas.openxmlformats.org/markup-compatibility/2006">
              <mc:Choice xmlns:v="urn:schemas-microsoft-com:vml" Requires="v">
                <p:oleObj name="Equation" r:id="rId12" imgW="876240" imgH="457200" progId="Equation.3">
                  <p:embed/>
                </p:oleObj>
              </mc:Choice>
              <mc:Fallback>
                <p:oleObj name="Equation" r:id="rId12" imgW="876240" imgH="457200" progId="Equation.3">
                  <p:embed/>
                  <p:pic>
                    <p:nvPicPr>
                      <p:cNvPr id="51205"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9225" y="3977223"/>
                        <a:ext cx="1046163"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6" name="Object 6"/>
          <p:cNvGraphicFramePr>
            <a:graphicFrameLocks noChangeAspect="1"/>
          </p:cNvGraphicFramePr>
          <p:nvPr/>
        </p:nvGraphicFramePr>
        <p:xfrm>
          <a:off x="1419225" y="4661436"/>
          <a:ext cx="1047750" cy="455612"/>
        </p:xfrm>
        <a:graphic>
          <a:graphicData uri="http://schemas.openxmlformats.org/presentationml/2006/ole">
            <mc:AlternateContent xmlns:mc="http://schemas.openxmlformats.org/markup-compatibility/2006">
              <mc:Choice xmlns:v="urn:schemas-microsoft-com:vml" Requires="v">
                <p:oleObj name="Equation" r:id="rId14" imgW="876240" imgH="457200" progId="Equation.3">
                  <p:embed/>
                </p:oleObj>
              </mc:Choice>
              <mc:Fallback>
                <p:oleObj name="Equation" r:id="rId14" imgW="876240" imgH="457200" progId="Equation.3">
                  <p:embed/>
                  <p:pic>
                    <p:nvPicPr>
                      <p:cNvPr id="51206"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19225" y="4661436"/>
                        <a:ext cx="104775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7" name="Object 7"/>
          <p:cNvGraphicFramePr>
            <a:graphicFrameLocks noChangeAspect="1"/>
          </p:cNvGraphicFramePr>
          <p:nvPr/>
        </p:nvGraphicFramePr>
        <p:xfrm>
          <a:off x="4254500" y="2860417"/>
          <a:ext cx="1135063" cy="192088"/>
        </p:xfrm>
        <a:graphic>
          <a:graphicData uri="http://schemas.openxmlformats.org/presentationml/2006/ole">
            <mc:AlternateContent xmlns:mc="http://schemas.openxmlformats.org/markup-compatibility/2006">
              <mc:Choice xmlns:v="urn:schemas-microsoft-com:vml" Requires="v">
                <p:oleObj name="Equation" r:id="rId15" imgW="622300" imgH="127000" progId="Equation.3">
                  <p:embed/>
                </p:oleObj>
              </mc:Choice>
              <mc:Fallback>
                <p:oleObj name="Equation" r:id="rId15" imgW="622300" imgH="127000" progId="Equation.3">
                  <p:embed/>
                  <p:pic>
                    <p:nvPicPr>
                      <p:cNvPr id="51207"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54500" y="2860417"/>
                        <a:ext cx="1135063" cy="1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8" name="Object 8"/>
          <p:cNvGraphicFramePr>
            <a:graphicFrameLocks noChangeAspect="1"/>
          </p:cNvGraphicFramePr>
          <p:nvPr/>
        </p:nvGraphicFramePr>
        <p:xfrm>
          <a:off x="4395788" y="4775736"/>
          <a:ext cx="1135062" cy="192087"/>
        </p:xfrm>
        <a:graphic>
          <a:graphicData uri="http://schemas.openxmlformats.org/presentationml/2006/ole">
            <mc:AlternateContent xmlns:mc="http://schemas.openxmlformats.org/markup-compatibility/2006">
              <mc:Choice xmlns:v="urn:schemas-microsoft-com:vml" Requires="v">
                <p:oleObj name="Equation" r:id="rId17" imgW="622300" imgH="127000" progId="Equation.3">
                  <p:embed/>
                </p:oleObj>
              </mc:Choice>
              <mc:Fallback>
                <p:oleObj name="Equation" r:id="rId17" imgW="622300" imgH="127000" progId="Equation.3">
                  <p:embed/>
                  <p:pic>
                    <p:nvPicPr>
                      <p:cNvPr id="51208"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95788" y="4775736"/>
                        <a:ext cx="1135062" cy="19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9" name="Object 21"/>
          <p:cNvGraphicFramePr>
            <a:graphicFrameLocks noChangeAspect="1"/>
          </p:cNvGraphicFramePr>
          <p:nvPr/>
        </p:nvGraphicFramePr>
        <p:xfrm>
          <a:off x="4254500" y="3988336"/>
          <a:ext cx="1295400" cy="463550"/>
        </p:xfrm>
        <a:graphic>
          <a:graphicData uri="http://schemas.openxmlformats.org/presentationml/2006/ole">
            <mc:AlternateContent xmlns:mc="http://schemas.openxmlformats.org/markup-compatibility/2006">
              <mc:Choice xmlns:v="urn:schemas-microsoft-com:vml" Requires="v">
                <p:oleObj name="Equation" r:id="rId19" imgW="977760" imgH="419040" progId="Equation.3">
                  <p:embed/>
                </p:oleObj>
              </mc:Choice>
              <mc:Fallback>
                <p:oleObj name="Equation" r:id="rId19" imgW="977760" imgH="419040" progId="Equation.3">
                  <p:embed/>
                  <p:pic>
                    <p:nvPicPr>
                      <p:cNvPr id="51209" name="Object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54500" y="3988336"/>
                        <a:ext cx="129540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7" name="Rectangle 27"/>
          <p:cNvSpPr>
            <a:spLocks noChangeArrowheads="1"/>
          </p:cNvSpPr>
          <p:nvPr/>
        </p:nvSpPr>
        <p:spPr bwMode="auto">
          <a:xfrm>
            <a:off x="7296150" y="3348573"/>
            <a:ext cx="1417638" cy="369888"/>
          </a:xfrm>
          <a:prstGeom prst="rect">
            <a:avLst/>
          </a:prstGeom>
          <a:noFill/>
          <a:ln w="9525">
            <a:noFill/>
            <a:miter lim="800000"/>
            <a:headEnd/>
            <a:tailEnd/>
          </a:ln>
        </p:spPr>
        <p:txBody>
          <a:bodyPr wrap="none">
            <a:prstTxWarp prst="textNoShape">
              <a:avLst/>
            </a:prstTxWarp>
            <a:spAutoFit/>
          </a:bodyPr>
          <a:lstStyle/>
          <a:p>
            <a:r>
              <a:rPr lang="hu-HU"/>
              <a:t>P(k)=δ(k-k</a:t>
            </a:r>
            <a:r>
              <a:rPr lang="hu-HU" baseline="-25000"/>
              <a:t>d</a:t>
            </a:r>
            <a:r>
              <a:rPr lang="hu-HU"/>
              <a:t>)</a:t>
            </a:r>
          </a:p>
        </p:txBody>
      </p:sp>
      <p:graphicFrame>
        <p:nvGraphicFramePr>
          <p:cNvPr id="7" name="Object 10"/>
          <p:cNvGraphicFramePr>
            <a:graphicFrameLocks noChangeAspect="1"/>
          </p:cNvGraphicFramePr>
          <p:nvPr/>
        </p:nvGraphicFramePr>
        <p:xfrm>
          <a:off x="7296150" y="4001036"/>
          <a:ext cx="1347788" cy="415925"/>
        </p:xfrm>
        <a:graphic>
          <a:graphicData uri="http://schemas.openxmlformats.org/presentationml/2006/ole">
            <mc:AlternateContent xmlns:mc="http://schemas.openxmlformats.org/markup-compatibility/2006">
              <mc:Choice xmlns:v="urn:schemas-microsoft-com:vml" Requires="v">
                <p:oleObj name="Equation" r:id="rId21" imgW="1168400" imgH="393700" progId="Equation.3">
                  <p:embed/>
                </p:oleObj>
              </mc:Choice>
              <mc:Fallback>
                <p:oleObj name="Equation" r:id="rId21" imgW="1168400" imgH="393700" progId="Equation.3">
                  <p:embed/>
                  <p:pic>
                    <p:nvPicPr>
                      <p:cNvPr id="7"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96150" y="4001036"/>
                        <a:ext cx="1347788"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18" name="TextBox 29"/>
          <p:cNvSpPr txBox="1">
            <a:spLocks noChangeArrowheads="1"/>
          </p:cNvSpPr>
          <p:nvPr/>
        </p:nvSpPr>
        <p:spPr bwMode="auto">
          <a:xfrm>
            <a:off x="7434263" y="4661436"/>
            <a:ext cx="1165225" cy="306387"/>
          </a:xfrm>
          <a:prstGeom prst="rect">
            <a:avLst/>
          </a:prstGeom>
          <a:noFill/>
          <a:ln w="9525">
            <a:noFill/>
            <a:miter lim="800000"/>
            <a:headEnd/>
            <a:tailEnd/>
          </a:ln>
        </p:spPr>
        <p:txBody>
          <a:bodyPr wrap="none">
            <a:prstTxWarp prst="textNoShape">
              <a:avLst/>
            </a:prstTxWarp>
            <a:spAutoFit/>
          </a:bodyPr>
          <a:lstStyle/>
          <a:p>
            <a:r>
              <a:rPr lang="hu-HU" sz="1400" i="1">
                <a:latin typeface="Helvetica" pitchFamily="-84" charset="0"/>
                <a:ea typeface="Helvetica" pitchFamily="-84" charset="0"/>
                <a:cs typeface="Helvetica" pitchFamily="-84" charset="0"/>
              </a:rPr>
              <a:t>Exponential</a:t>
            </a:r>
          </a:p>
        </p:txBody>
      </p:sp>
      <p:pic>
        <p:nvPicPr>
          <p:cNvPr id="51219" name="Picture 7"/>
          <p:cNvPicPr>
            <a:picLocks noChangeAspect="1"/>
          </p:cNvPicPr>
          <p:nvPr/>
        </p:nvPicPr>
        <p:blipFill>
          <a:blip r:embed="rId23"/>
          <a:srcRect/>
          <a:stretch>
            <a:fillRect/>
          </a:stretch>
        </p:blipFill>
        <p:spPr bwMode="auto">
          <a:xfrm>
            <a:off x="2924175" y="3399373"/>
            <a:ext cx="350838" cy="290513"/>
          </a:xfrm>
          <a:prstGeom prst="rect">
            <a:avLst/>
          </a:prstGeom>
          <a:noFill/>
          <a:ln w="9525">
            <a:noFill/>
            <a:miter lim="800000"/>
            <a:headEnd/>
            <a:tailEnd/>
          </a:ln>
        </p:spPr>
      </p:pic>
      <p:pic>
        <p:nvPicPr>
          <p:cNvPr id="51220" name="Picture 6"/>
          <p:cNvPicPr>
            <a:picLocks noChangeAspect="1"/>
          </p:cNvPicPr>
          <p:nvPr/>
        </p:nvPicPr>
        <p:blipFill>
          <a:blip r:embed="rId24"/>
          <a:srcRect/>
          <a:stretch>
            <a:fillRect/>
          </a:stretch>
        </p:blipFill>
        <p:spPr bwMode="auto">
          <a:xfrm>
            <a:off x="2944813" y="4070886"/>
            <a:ext cx="338137" cy="280987"/>
          </a:xfrm>
          <a:prstGeom prst="rect">
            <a:avLst/>
          </a:prstGeom>
          <a:noFill/>
          <a:ln w="9525">
            <a:noFill/>
            <a:miter lim="800000"/>
            <a:headEnd/>
            <a:tailEnd/>
          </a:ln>
        </p:spPr>
      </p:pic>
      <p:pic>
        <p:nvPicPr>
          <p:cNvPr id="51221" name="Picture 7"/>
          <p:cNvPicPr>
            <a:picLocks noChangeAspect="1"/>
          </p:cNvPicPr>
          <p:nvPr/>
        </p:nvPicPr>
        <p:blipFill>
          <a:blip r:embed="rId23"/>
          <a:srcRect/>
          <a:stretch>
            <a:fillRect/>
          </a:stretch>
        </p:blipFill>
        <p:spPr bwMode="auto">
          <a:xfrm>
            <a:off x="8753475" y="3437473"/>
            <a:ext cx="350838" cy="292100"/>
          </a:xfrm>
          <a:prstGeom prst="rect">
            <a:avLst/>
          </a:prstGeom>
          <a:noFill/>
          <a:ln w="9525">
            <a:noFill/>
            <a:miter lim="800000"/>
            <a:headEnd/>
            <a:tailEnd/>
          </a:ln>
        </p:spPr>
      </p:pic>
      <p:pic>
        <p:nvPicPr>
          <p:cNvPr id="51222" name="Picture 7"/>
          <p:cNvPicPr>
            <a:picLocks noChangeAspect="1"/>
          </p:cNvPicPr>
          <p:nvPr/>
        </p:nvPicPr>
        <p:blipFill>
          <a:blip r:embed="rId23"/>
          <a:srcRect/>
          <a:stretch>
            <a:fillRect/>
          </a:stretch>
        </p:blipFill>
        <p:spPr bwMode="auto">
          <a:xfrm>
            <a:off x="8783638" y="4097873"/>
            <a:ext cx="349250" cy="292100"/>
          </a:xfrm>
          <a:prstGeom prst="rect">
            <a:avLst/>
          </a:prstGeom>
          <a:noFill/>
          <a:ln w="9525">
            <a:noFill/>
            <a:miter lim="800000"/>
            <a:headEnd/>
            <a:tailEnd/>
          </a:ln>
        </p:spPr>
      </p:pic>
      <p:pic>
        <p:nvPicPr>
          <p:cNvPr id="51223" name="Picture 7"/>
          <p:cNvPicPr>
            <a:picLocks noChangeAspect="1"/>
          </p:cNvPicPr>
          <p:nvPr/>
        </p:nvPicPr>
        <p:blipFill>
          <a:blip r:embed="rId23"/>
          <a:srcRect/>
          <a:stretch>
            <a:fillRect/>
          </a:stretch>
        </p:blipFill>
        <p:spPr bwMode="auto">
          <a:xfrm>
            <a:off x="8783638" y="4709061"/>
            <a:ext cx="349250" cy="292100"/>
          </a:xfrm>
          <a:prstGeom prst="rect">
            <a:avLst/>
          </a:prstGeom>
          <a:noFill/>
          <a:ln w="9525">
            <a:noFill/>
            <a:miter lim="800000"/>
            <a:headEnd/>
            <a:tailEnd/>
          </a:ln>
        </p:spPr>
      </p:pic>
      <p:pic>
        <p:nvPicPr>
          <p:cNvPr id="51224" name="Picture 6"/>
          <p:cNvPicPr>
            <a:picLocks noChangeAspect="1"/>
          </p:cNvPicPr>
          <p:nvPr/>
        </p:nvPicPr>
        <p:blipFill>
          <a:blip r:embed="rId24"/>
          <a:srcRect/>
          <a:stretch>
            <a:fillRect/>
          </a:stretch>
        </p:blipFill>
        <p:spPr bwMode="auto">
          <a:xfrm>
            <a:off x="2946400" y="4696361"/>
            <a:ext cx="338138" cy="282575"/>
          </a:xfrm>
          <a:prstGeom prst="rect">
            <a:avLst/>
          </a:prstGeom>
          <a:noFill/>
          <a:ln w="9525">
            <a:noFill/>
            <a:miter lim="800000"/>
            <a:headEnd/>
            <a:tailEnd/>
          </a:ln>
        </p:spPr>
      </p:pic>
      <p:pic>
        <p:nvPicPr>
          <p:cNvPr id="51225" name="Picture 6"/>
          <p:cNvPicPr>
            <a:picLocks noChangeAspect="1"/>
          </p:cNvPicPr>
          <p:nvPr/>
        </p:nvPicPr>
        <p:blipFill>
          <a:blip r:embed="rId24"/>
          <a:srcRect/>
          <a:stretch>
            <a:fillRect/>
          </a:stretch>
        </p:blipFill>
        <p:spPr bwMode="auto">
          <a:xfrm>
            <a:off x="5940425" y="3446998"/>
            <a:ext cx="338138" cy="282575"/>
          </a:xfrm>
          <a:prstGeom prst="rect">
            <a:avLst/>
          </a:prstGeom>
          <a:noFill/>
          <a:ln w="9525">
            <a:noFill/>
            <a:miter lim="800000"/>
            <a:headEnd/>
            <a:tailEnd/>
          </a:ln>
        </p:spPr>
      </p:pic>
      <p:pic>
        <p:nvPicPr>
          <p:cNvPr id="51226" name="Picture 6"/>
          <p:cNvPicPr>
            <a:picLocks noChangeAspect="1"/>
          </p:cNvPicPr>
          <p:nvPr/>
        </p:nvPicPr>
        <p:blipFill>
          <a:blip r:embed="rId24"/>
          <a:srcRect/>
          <a:stretch>
            <a:fillRect/>
          </a:stretch>
        </p:blipFill>
        <p:spPr bwMode="auto">
          <a:xfrm>
            <a:off x="5940425" y="4686836"/>
            <a:ext cx="338138" cy="280987"/>
          </a:xfrm>
          <a:prstGeom prst="rect">
            <a:avLst/>
          </a:prstGeom>
          <a:noFill/>
          <a:ln w="9525">
            <a:noFill/>
            <a:miter lim="800000"/>
            <a:headEnd/>
            <a:tailEnd/>
          </a:ln>
        </p:spPr>
      </p:pic>
      <p:pic>
        <p:nvPicPr>
          <p:cNvPr id="51227" name="Picture 7"/>
          <p:cNvPicPr>
            <a:picLocks noChangeAspect="1"/>
          </p:cNvPicPr>
          <p:nvPr/>
        </p:nvPicPr>
        <p:blipFill>
          <a:blip r:embed="rId23"/>
          <a:srcRect/>
          <a:stretch>
            <a:fillRect/>
          </a:stretch>
        </p:blipFill>
        <p:spPr bwMode="auto">
          <a:xfrm>
            <a:off x="5940425" y="4110573"/>
            <a:ext cx="350838" cy="292100"/>
          </a:xfrm>
          <a:prstGeom prst="rect">
            <a:avLst/>
          </a:prstGeom>
          <a:noFill/>
          <a:ln w="9525">
            <a:noFill/>
            <a:miter lim="800000"/>
            <a:headEnd/>
            <a:tailEnd/>
          </a:ln>
        </p:spPr>
      </p:pic>
      <p:cxnSp>
        <p:nvCxnSpPr>
          <p:cNvPr id="42" name="Straight Connector 41"/>
          <p:cNvCxnSpPr/>
          <p:nvPr/>
        </p:nvCxnSpPr>
        <p:spPr>
          <a:xfrm>
            <a:off x="-19050" y="3858161"/>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9525" y="4528086"/>
            <a:ext cx="9142413" cy="1587"/>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9525" y="3275548"/>
            <a:ext cx="9144000" cy="1588"/>
          </a:xfrm>
          <a:prstGeom prst="line">
            <a:avLst/>
          </a:prstGeom>
          <a:ln w="12700"/>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0" y="5153561"/>
            <a:ext cx="9144000" cy="1587"/>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51232" name="Rectangle 1026"/>
          <p:cNvSpPr txBox="1">
            <a:spLocks noChangeArrowheads="1"/>
          </p:cNvSpPr>
          <p:nvPr/>
        </p:nvSpPr>
        <p:spPr bwMode="auto">
          <a:xfrm>
            <a:off x="-180975" y="5001161"/>
            <a:ext cx="1376363" cy="952500"/>
          </a:xfrm>
          <a:prstGeom prst="rect">
            <a:avLst/>
          </a:prstGeom>
          <a:noFill/>
          <a:ln w="9525">
            <a:noFill/>
            <a:miter lim="800000"/>
            <a:headEnd/>
            <a:tailEnd/>
          </a:ln>
        </p:spPr>
        <p:txBody>
          <a:bodyPr anchor="ctr">
            <a:prstTxWarp prst="textNoShape">
              <a:avLst/>
            </a:prstTxWarp>
          </a:bodyPr>
          <a:lstStyle/>
          <a:p>
            <a:pPr algn="ctr" eaLnBrk="0" hangingPunct="0"/>
            <a:r>
              <a:rPr lang="en-US" sz="1600" b="1">
                <a:latin typeface="Helvetica" pitchFamily="-84" charset="0"/>
                <a:ea typeface="Helvetica" pitchFamily="-84" charset="0"/>
                <a:cs typeface="Helvetica" pitchFamily="-84" charset="0"/>
              </a:rPr>
              <a:t>Barabasi-Albert</a:t>
            </a:r>
          </a:p>
        </p:txBody>
      </p:sp>
      <p:sp>
        <p:nvSpPr>
          <p:cNvPr id="51233" name="Text Box 15"/>
          <p:cNvSpPr txBox="1">
            <a:spLocks noChangeArrowheads="1"/>
          </p:cNvSpPr>
          <p:nvPr/>
        </p:nvSpPr>
        <p:spPr bwMode="auto">
          <a:xfrm>
            <a:off x="7537450" y="5155148"/>
            <a:ext cx="2162175" cy="368300"/>
          </a:xfrm>
          <a:prstGeom prst="rect">
            <a:avLst/>
          </a:prstGeom>
          <a:noFill/>
          <a:ln w="9525">
            <a:noFill/>
            <a:miter lim="800000"/>
            <a:headEnd/>
            <a:tailEnd/>
          </a:ln>
        </p:spPr>
        <p:txBody>
          <a:bodyPr lIns="91407" tIns="45704" rIns="91407" bIns="45704">
            <a:prstTxWarp prst="textNoShape">
              <a:avLst/>
            </a:prstTxWarp>
            <a:spAutoFit/>
          </a:bodyPr>
          <a:lstStyle/>
          <a:p>
            <a:r>
              <a:rPr lang="en-US" dirty="0">
                <a:latin typeface="Helvetica" pitchFamily="-84" charset="0"/>
                <a:ea typeface="Helvetica" pitchFamily="-84" charset="0"/>
                <a:cs typeface="Helvetica" pitchFamily="-84" charset="0"/>
              </a:rPr>
              <a:t>P(</a:t>
            </a:r>
            <a:r>
              <a:rPr lang="en-US" i="1" dirty="0">
                <a:latin typeface="Helvetica" pitchFamily="-84" charset="0"/>
                <a:ea typeface="Helvetica" pitchFamily="-84" charset="0"/>
                <a:cs typeface="Helvetica" pitchFamily="-84" charset="0"/>
              </a:rPr>
              <a:t>k</a:t>
            </a:r>
            <a:r>
              <a:rPr lang="en-US" dirty="0">
                <a:latin typeface="Helvetica" pitchFamily="-84" charset="0"/>
                <a:ea typeface="Helvetica" pitchFamily="-84" charset="0"/>
                <a:cs typeface="Helvetica" pitchFamily="-84" charset="0"/>
              </a:rPr>
              <a:t>)  ~ </a:t>
            </a:r>
            <a:r>
              <a:rPr lang="en-US" i="1" dirty="0">
                <a:latin typeface="Helvetica" pitchFamily="-84" charset="0"/>
                <a:ea typeface="Helvetica" pitchFamily="-84" charset="0"/>
                <a:cs typeface="Helvetica" pitchFamily="-84" charset="0"/>
              </a:rPr>
              <a:t>k</a:t>
            </a:r>
            <a:r>
              <a:rPr lang="en-US" baseline="30000" dirty="0">
                <a:latin typeface="Helvetica" pitchFamily="-84" charset="0"/>
                <a:ea typeface="Helvetica" pitchFamily="-84" charset="0"/>
                <a:cs typeface="Helvetica" pitchFamily="-84" charset="0"/>
              </a:rPr>
              <a:t>-</a:t>
            </a:r>
            <a:r>
              <a:rPr lang="en-US" baseline="30000" dirty="0">
                <a:latin typeface="Helvetica" pitchFamily="-84" charset="0"/>
                <a:ea typeface="Helvetica" pitchFamily="-84" charset="0"/>
                <a:cs typeface="Helvetica" pitchFamily="-84" charset="0"/>
                <a:sym typeface="Symbol" pitchFamily="-84" charset="2"/>
              </a:rPr>
              <a:t></a:t>
            </a:r>
            <a:endParaRPr lang="en-US" dirty="0">
              <a:latin typeface="Helvetica" pitchFamily="-84" charset="0"/>
              <a:ea typeface="Helvetica" pitchFamily="-84" charset="0"/>
              <a:cs typeface="Helvetica" pitchFamily="-84" charset="0"/>
            </a:endParaRPr>
          </a:p>
        </p:txBody>
      </p:sp>
      <p:pic>
        <p:nvPicPr>
          <p:cNvPr id="51234" name="Picture 6"/>
          <p:cNvPicPr>
            <a:picLocks noChangeAspect="1"/>
          </p:cNvPicPr>
          <p:nvPr/>
        </p:nvPicPr>
        <p:blipFill>
          <a:blip r:embed="rId24"/>
          <a:srcRect/>
          <a:stretch>
            <a:fillRect/>
          </a:stretch>
        </p:blipFill>
        <p:spPr bwMode="auto">
          <a:xfrm>
            <a:off x="8791575" y="5204361"/>
            <a:ext cx="338138" cy="280987"/>
          </a:xfrm>
          <a:prstGeom prst="rect">
            <a:avLst/>
          </a:prstGeom>
          <a:noFill/>
          <a:ln w="9525">
            <a:noFill/>
            <a:miter lim="800000"/>
            <a:headEnd/>
            <a:tailEnd/>
          </a:ln>
        </p:spPr>
      </p:pic>
      <p:sp>
        <p:nvSpPr>
          <p:cNvPr id="51236" name="Subtitle 2"/>
          <p:cNvSpPr txBox="1">
            <a:spLocks/>
          </p:cNvSpPr>
          <p:nvPr/>
        </p:nvSpPr>
        <p:spPr bwMode="auto">
          <a:xfrm>
            <a:off x="0" y="152400"/>
            <a:ext cx="9144000" cy="419100"/>
          </a:xfrm>
          <a:prstGeom prst="rect">
            <a:avLst/>
          </a:prstGeom>
          <a:solidFill>
            <a:srgbClr val="FF0000"/>
          </a:solidFill>
          <a:ln w="9525">
            <a:noFill/>
            <a:miter lim="800000"/>
            <a:headEnd/>
            <a:tailEnd/>
          </a:ln>
        </p:spPr>
        <p:txBody>
          <a:bodyPr>
            <a:prstTxWarp prst="textNoShape">
              <a:avLst/>
            </a:prstTxWarp>
          </a:bodyPr>
          <a:lstStyle/>
          <a:p>
            <a:pPr>
              <a:spcBef>
                <a:spcPct val="20000"/>
              </a:spcBef>
            </a:pPr>
            <a:r>
              <a:rPr lang="en-US" sz="2000" b="1" dirty="0">
                <a:solidFill>
                  <a:schemeClr val="bg1"/>
                </a:solidFill>
                <a:latin typeface="Helvetica" pitchFamily="-84" charset="0"/>
                <a:ea typeface="Helvetica" pitchFamily="-84" charset="0"/>
                <a:cs typeface="Helvetica" pitchFamily="-84" charset="0"/>
              </a:rPr>
              <a:t>EMPIRICAL DATA FOR REAL NETWORKS</a:t>
            </a:r>
          </a:p>
          <a:p>
            <a:pPr>
              <a:spcBef>
                <a:spcPct val="20000"/>
              </a:spcBef>
            </a:pPr>
            <a:r>
              <a:rPr lang="en-US" sz="2000" b="1" dirty="0">
                <a:solidFill>
                  <a:schemeClr val="bg1"/>
                </a:solidFill>
                <a:latin typeface="Helvetica" pitchFamily="-84" charset="0"/>
                <a:ea typeface="Helvetica" pitchFamily="-84" charset="0"/>
                <a:cs typeface="Helvetica" pitchFamily="-84" charset="0"/>
              </a:rPr>
              <a:t> </a:t>
            </a:r>
          </a:p>
        </p:txBody>
      </p:sp>
      <p:sp>
        <p:nvSpPr>
          <p:cNvPr id="51237" name="TextBox 18"/>
          <p:cNvSpPr txBox="1">
            <a:spLocks noChangeArrowheads="1"/>
          </p:cNvSpPr>
          <p:nvPr/>
        </p:nvSpPr>
        <p:spPr bwMode="auto">
          <a:xfrm>
            <a:off x="1033463" y="507994"/>
            <a:ext cx="1389062" cy="369888"/>
          </a:xfrm>
          <a:prstGeom prst="rect">
            <a:avLst/>
          </a:prstGeom>
          <a:noFill/>
          <a:ln w="9525">
            <a:noFill/>
            <a:miter lim="800000"/>
            <a:headEnd/>
            <a:tailEnd/>
          </a:ln>
        </p:spPr>
        <p:txBody>
          <a:bodyPr wrap="none">
            <a:prstTxWarp prst="textNoShape">
              <a:avLst/>
            </a:prstTxWarp>
            <a:spAutoFit/>
          </a:bodyPr>
          <a:lstStyle/>
          <a:p>
            <a:pPr algn="ctr"/>
            <a:r>
              <a:rPr lang="hu-HU" b="1" dirty="0">
                <a:solidFill>
                  <a:srgbClr val="FF0000"/>
                </a:solidFill>
                <a:latin typeface="Helvetica" pitchFamily="-84" charset="0"/>
                <a:ea typeface="Helvetica" pitchFamily="-84" charset="0"/>
                <a:cs typeface="Helvetica" pitchFamily="-84" charset="0"/>
              </a:rPr>
              <a:t>Pathlenght</a:t>
            </a:r>
          </a:p>
        </p:txBody>
      </p:sp>
      <p:sp>
        <p:nvSpPr>
          <p:cNvPr id="51238" name="TextBox 19"/>
          <p:cNvSpPr txBox="1">
            <a:spLocks noChangeArrowheads="1"/>
          </p:cNvSpPr>
          <p:nvPr/>
        </p:nvSpPr>
        <p:spPr bwMode="auto">
          <a:xfrm>
            <a:off x="3973513" y="520694"/>
            <a:ext cx="1325562" cy="368300"/>
          </a:xfrm>
          <a:prstGeom prst="rect">
            <a:avLst/>
          </a:prstGeom>
          <a:noFill/>
          <a:ln w="9525">
            <a:noFill/>
            <a:miter lim="800000"/>
            <a:headEnd/>
            <a:tailEnd/>
          </a:ln>
        </p:spPr>
        <p:txBody>
          <a:bodyPr wrap="none">
            <a:prstTxWarp prst="textNoShape">
              <a:avLst/>
            </a:prstTxWarp>
            <a:spAutoFit/>
          </a:bodyPr>
          <a:lstStyle/>
          <a:p>
            <a:pPr algn="ctr"/>
            <a:r>
              <a:rPr lang="hu-HU" b="1">
                <a:solidFill>
                  <a:srgbClr val="FF0000"/>
                </a:solidFill>
                <a:latin typeface="Helvetica" pitchFamily="-84" charset="0"/>
                <a:ea typeface="Helvetica" pitchFamily="-84" charset="0"/>
                <a:cs typeface="Helvetica" pitchFamily="-84" charset="0"/>
              </a:rPr>
              <a:t>Clustering</a:t>
            </a:r>
          </a:p>
        </p:txBody>
      </p:sp>
      <p:sp>
        <p:nvSpPr>
          <p:cNvPr id="51239" name="TextBox 20"/>
          <p:cNvSpPr txBox="1">
            <a:spLocks noChangeArrowheads="1"/>
          </p:cNvSpPr>
          <p:nvPr/>
        </p:nvSpPr>
        <p:spPr bwMode="auto">
          <a:xfrm>
            <a:off x="6911975" y="509582"/>
            <a:ext cx="1608138" cy="368300"/>
          </a:xfrm>
          <a:prstGeom prst="rect">
            <a:avLst/>
          </a:prstGeom>
          <a:noFill/>
          <a:ln w="9525">
            <a:noFill/>
            <a:miter lim="800000"/>
            <a:headEnd/>
            <a:tailEnd/>
          </a:ln>
        </p:spPr>
        <p:txBody>
          <a:bodyPr wrap="none">
            <a:prstTxWarp prst="textNoShape">
              <a:avLst/>
            </a:prstTxWarp>
            <a:spAutoFit/>
          </a:bodyPr>
          <a:lstStyle/>
          <a:p>
            <a:r>
              <a:rPr lang="hu-HU" b="1">
                <a:solidFill>
                  <a:srgbClr val="FF0000"/>
                </a:solidFill>
                <a:latin typeface="Helvetica" pitchFamily="-84" charset="0"/>
                <a:ea typeface="Helvetica" pitchFamily="-84" charset="0"/>
                <a:cs typeface="Helvetica" pitchFamily="-84" charset="0"/>
              </a:rPr>
              <a:t>Degree Distr.</a:t>
            </a:r>
          </a:p>
        </p:txBody>
      </p:sp>
      <p:sp>
        <p:nvSpPr>
          <p:cNvPr id="44" name="TextBox 3"/>
          <p:cNvSpPr txBox="1">
            <a:spLocks noChangeArrowheads="1"/>
          </p:cNvSpPr>
          <p:nvPr/>
        </p:nvSpPr>
        <p:spPr bwMode="auto">
          <a:xfrm>
            <a:off x="5638800" y="5561548"/>
            <a:ext cx="3429000" cy="230188"/>
          </a:xfrm>
          <a:prstGeom prst="rect">
            <a:avLst/>
          </a:prstGeom>
          <a:noFill/>
          <a:ln w="9525">
            <a:noFill/>
            <a:miter lim="800000"/>
            <a:headEnd/>
            <a:tailEnd/>
          </a:ln>
        </p:spPr>
        <p:txBody>
          <a:bodyPr>
            <a:prstTxWarp prst="textNoShape">
              <a:avLst/>
            </a:prstTxWarp>
            <a:spAutoFit/>
          </a:bodyPr>
          <a:lstStyle/>
          <a:p>
            <a:pPr algn="r"/>
            <a:r>
              <a:rPr lang="en-US" sz="900" b="1" dirty="0">
                <a:solidFill>
                  <a:srgbClr val="BFBFBF"/>
                </a:solidFill>
                <a:latin typeface="Helvetica" pitchFamily="-84" charset="0"/>
                <a:ea typeface="Helvetica" pitchFamily="-84" charset="0"/>
                <a:cs typeface="Helvetica" pitchFamily="-84" charset="0"/>
              </a:rPr>
              <a:t>Network Science: Evolving Network Models </a:t>
            </a:r>
            <a:r>
              <a:rPr lang="en-US" sz="600" i="1" dirty="0">
                <a:solidFill>
                  <a:srgbClr val="BFBFBF"/>
                </a:solidFill>
                <a:latin typeface="Helvetica" pitchFamily="-84" charset="0"/>
                <a:ea typeface="Helvetica" pitchFamily="-84" charset="0"/>
                <a:cs typeface="Helvetica" pitchFamily="-84" charset="0"/>
              </a:rPr>
              <a:t> </a:t>
            </a:r>
          </a:p>
        </p:txBody>
      </p:sp>
    </p:spTree>
    <p:extLst>
      <p:ext uri="{BB962C8B-B14F-4D97-AF65-F5344CB8AC3E}">
        <p14:creationId xmlns:p14="http://schemas.microsoft.com/office/powerpoint/2010/main" val="217718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0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0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2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2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2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2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12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2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22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2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2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123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2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 grpId="0" animBg="1"/>
      <p:bldP spid="51214" grpId="0"/>
      <p:bldP spid="51215" grpId="0"/>
      <p:bldP spid="51216" grpId="0"/>
      <p:bldP spid="51217" grpId="0"/>
      <p:bldP spid="51218" grpId="0"/>
      <p:bldP spid="51232" grpId="0"/>
      <p:bldP spid="5123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1603888</TotalTime>
  <Words>2231</Words>
  <Application>Microsoft Office PowerPoint</Application>
  <PresentationFormat>On-screen Show (16:10)</PresentationFormat>
  <Paragraphs>219</Paragraphs>
  <Slides>27</Slides>
  <Notes>20</Notes>
  <HiddenSlides>0</HiddenSlides>
  <MMClips>1</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8" baseType="lpstr">
      <vt:lpstr>Arial</vt:lpstr>
      <vt:lpstr>Calibri</vt:lpstr>
      <vt:lpstr>GillSans</vt:lpstr>
      <vt:lpstr>Helvetica</vt:lpstr>
      <vt:lpstr>Symbol</vt:lpstr>
      <vt:lpstr>Tahoma</vt:lpstr>
      <vt:lpstr>Times New Roman</vt:lpstr>
      <vt:lpstr>Trajan Pro</vt:lpstr>
      <vt:lpstr>Office Theme</vt:lpstr>
      <vt:lpstr>1_Office Theme</vt:lpstr>
      <vt:lpstr>Equation</vt:lpstr>
      <vt:lpstr>PowerPoint Presentation</vt:lpstr>
      <vt:lpstr>Fitness Model</vt:lpstr>
      <vt:lpstr>PowerPoint Presentation</vt:lpstr>
      <vt:lpstr>PowerPoint Presentation</vt:lpstr>
      <vt:lpstr>PowerPoint Presentation</vt:lpstr>
      <vt:lpstr>PowerPoint Presentation</vt:lpstr>
      <vt:lpstr>PowerPoint Presentation</vt:lpstr>
      <vt:lpstr>Do we need both growth and preferential attachment?  YEP</vt:lpstr>
      <vt:lpstr>Regular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Science</dc:title>
  <dc:creator>Albert-László Barabási</dc:creator>
  <cp:lastModifiedBy>Szymanski, Bolek</cp:lastModifiedBy>
  <cp:revision>689</cp:revision>
  <dcterms:created xsi:type="dcterms:W3CDTF">2013-06-02T20:58:35Z</dcterms:created>
  <dcterms:modified xsi:type="dcterms:W3CDTF">2023-10-02T04:56:14Z</dcterms:modified>
</cp:coreProperties>
</file>